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2"/>
  </p:notesMasterIdLst>
  <p:sldIdLst>
    <p:sldId id="258" r:id="rId2"/>
    <p:sldId id="259" r:id="rId3"/>
    <p:sldId id="283" r:id="rId4"/>
    <p:sldId id="312" r:id="rId5"/>
    <p:sldId id="284" r:id="rId6"/>
    <p:sldId id="288" r:id="rId7"/>
    <p:sldId id="273" r:id="rId8"/>
    <p:sldId id="285" r:id="rId9"/>
    <p:sldId id="286" r:id="rId10"/>
    <p:sldId id="313" r:id="rId11"/>
    <p:sldId id="287" r:id="rId12"/>
    <p:sldId id="274" r:id="rId13"/>
    <p:sldId id="275" r:id="rId14"/>
    <p:sldId id="276" r:id="rId15"/>
    <p:sldId id="317" r:id="rId16"/>
    <p:sldId id="278" r:id="rId17"/>
    <p:sldId id="280" r:id="rId18"/>
    <p:sldId id="291" r:id="rId19"/>
    <p:sldId id="293" r:id="rId20"/>
    <p:sldId id="294" r:id="rId21"/>
    <p:sldId id="295" r:id="rId22"/>
    <p:sldId id="292" r:id="rId23"/>
    <p:sldId id="296" r:id="rId24"/>
    <p:sldId id="297" r:id="rId25"/>
    <p:sldId id="298" r:id="rId26"/>
    <p:sldId id="314" r:id="rId27"/>
    <p:sldId id="300" r:id="rId28"/>
    <p:sldId id="299" r:id="rId29"/>
    <p:sldId id="301" r:id="rId30"/>
    <p:sldId id="302" r:id="rId31"/>
    <p:sldId id="303" r:id="rId32"/>
    <p:sldId id="304" r:id="rId33"/>
    <p:sldId id="305" r:id="rId34"/>
    <p:sldId id="306" r:id="rId35"/>
    <p:sldId id="307" r:id="rId36"/>
    <p:sldId id="310" r:id="rId37"/>
    <p:sldId id="316" r:id="rId38"/>
    <p:sldId id="315" r:id="rId39"/>
    <p:sldId id="308" r:id="rId40"/>
    <p:sldId id="289"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74900" autoAdjust="0"/>
  </p:normalViewPr>
  <p:slideViewPr>
    <p:cSldViewPr snapToGrid="0">
      <p:cViewPr varScale="1">
        <p:scale>
          <a:sx n="50" d="100"/>
          <a:sy n="50" d="100"/>
        </p:scale>
        <p:origin x="-18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it-IT"/>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77D499F-4838-45C8-B07D-373B3C028778}" type="slidenum">
              <a:rPr lang="it-IT"/>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B6E152-0F97-46AC-9DA9-2D9177491CCD}" type="slidenum">
              <a:rPr lang="it-IT"/>
              <a:pPr/>
              <a:t>2</a:t>
            </a:fld>
            <a:endParaRPr lang="it-IT"/>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pPr marL="228600" indent="-228600"/>
            <a:r>
              <a:rPr lang="it-IT" b="1"/>
              <a:t>Per inserire questa diapositiva nella presentazione</a:t>
            </a:r>
          </a:p>
          <a:p>
            <a:pPr marL="228600" indent="-228600"/>
            <a:r>
              <a:rPr lang="it-IT" b="1"/>
              <a:t> </a:t>
            </a:r>
          </a:p>
          <a:p>
            <a:pPr marL="228600" indent="-228600">
              <a:buFontTx/>
              <a:buAutoNum type="arabicPeriod"/>
            </a:pPr>
            <a:r>
              <a:rPr lang="it-IT"/>
              <a:t>Salvare il modello come presentazione, ovvero come file con estensione ppt, nel computer in uso. </a:t>
            </a:r>
          </a:p>
          <a:p>
            <a:pPr marL="228600" indent="-228600">
              <a:buFontTx/>
              <a:buAutoNum type="arabicPeriod"/>
            </a:pPr>
            <a:r>
              <a:rPr lang="it-IT"/>
              <a:t>Aprire la presentazione in cui includere la diapositiva immagine. </a:t>
            </a:r>
          </a:p>
          <a:p>
            <a:pPr marL="228600" indent="-228600">
              <a:buFontTx/>
              <a:buAutoNum type="arabicPeriod"/>
            </a:pPr>
            <a:r>
              <a:rPr lang="it-IT"/>
              <a:t>Nella scheda </a:t>
            </a:r>
            <a:r>
              <a:rPr lang="it-IT" b="1"/>
              <a:t>Diapositive</a:t>
            </a:r>
            <a:r>
              <a:rPr lang="it-IT"/>
              <a:t> posizionare il punto di inserimento dopo la diapositiva che precederà la diapositiva immagine. Assicurarsi di non selezionare una diapositiva. È necessario che il punto di inserimento sia posizionato tra le diapositive. </a:t>
            </a:r>
          </a:p>
          <a:p>
            <a:pPr marL="228600" indent="-228600">
              <a:buFontTx/>
              <a:buAutoNum type="arabicPeriod"/>
            </a:pPr>
            <a:r>
              <a:rPr lang="it-IT"/>
              <a:t>Scegliere </a:t>
            </a:r>
            <a:r>
              <a:rPr lang="it-IT" b="1"/>
              <a:t>Diapositive da file</a:t>
            </a:r>
            <a:r>
              <a:rPr lang="it-IT"/>
              <a:t> dal menu </a:t>
            </a:r>
            <a:r>
              <a:rPr lang="it-IT" b="1"/>
              <a:t>Inserisci</a:t>
            </a:r>
            <a:r>
              <a:rPr lang="it-IT"/>
              <a:t>. </a:t>
            </a:r>
          </a:p>
          <a:p>
            <a:pPr marL="228600" indent="-228600">
              <a:buFontTx/>
              <a:buAutoNum type="arabicPeriod"/>
            </a:pPr>
            <a:r>
              <a:rPr lang="it-IT"/>
              <a:t>Nella finestra di dialogo </a:t>
            </a:r>
            <a:r>
              <a:rPr lang="it-IT" b="1"/>
              <a:t>Ricerca diapositive</a:t>
            </a:r>
            <a:r>
              <a:rPr lang="it-IT"/>
              <a:t> scegliere la scheda </a:t>
            </a:r>
            <a:r>
              <a:rPr lang="it-IT" b="1"/>
              <a:t>Trova presentazione</a:t>
            </a:r>
            <a:r>
              <a:rPr lang="it-IT"/>
              <a:t>. </a:t>
            </a:r>
          </a:p>
          <a:p>
            <a:pPr marL="228600" indent="-228600">
              <a:buFontTx/>
              <a:buAutoNum type="arabicPeriod"/>
            </a:pPr>
            <a:r>
              <a:rPr lang="it-IT"/>
              <a:t>Fare clic su </a:t>
            </a:r>
            <a:r>
              <a:rPr lang="it-IT" b="1"/>
              <a:t>Sfoglia</a:t>
            </a:r>
            <a:r>
              <a:rPr lang="it-IT"/>
              <a:t>, individuare e selezionare la presentazione contenente la diapositiva immagine, quindi fare clic su </a:t>
            </a:r>
            <a:r>
              <a:rPr lang="it-IT" b="1"/>
              <a:t>Apri</a:t>
            </a:r>
            <a:r>
              <a:rPr lang="it-IT"/>
              <a:t>. </a:t>
            </a:r>
          </a:p>
          <a:p>
            <a:pPr marL="228600" indent="-228600">
              <a:buFontTx/>
              <a:buAutoNum type="arabicPeriod"/>
            </a:pPr>
            <a:r>
              <a:rPr lang="it-IT"/>
              <a:t>Nella finestra di dialogo </a:t>
            </a:r>
            <a:r>
              <a:rPr lang="it-IT" b="1"/>
              <a:t>Ricerca diapositive</a:t>
            </a:r>
            <a:r>
              <a:rPr lang="it-IT"/>
              <a:t> selezionare la diapositiva immagine. </a:t>
            </a:r>
          </a:p>
          <a:p>
            <a:pPr marL="228600" indent="-228600">
              <a:buFontTx/>
              <a:buAutoNum type="arabicPeriod"/>
            </a:pPr>
            <a:r>
              <a:rPr lang="it-IT"/>
              <a:t>Selezionare la casella di controllo </a:t>
            </a:r>
            <a:r>
              <a:rPr lang="it-IT" b="1"/>
              <a:t>Mantieni formattazione originale</a:t>
            </a:r>
            <a:r>
              <a:rPr lang="it-IT"/>
              <a:t>. Se non si seleziona questa casella di controllo, la diapositiva copiata erediterà la struttura della diapositiva precedente nella presentazione. </a:t>
            </a:r>
          </a:p>
          <a:p>
            <a:pPr marL="228600" indent="-228600">
              <a:buFontTx/>
              <a:buAutoNum type="arabicPeriod"/>
            </a:pPr>
            <a:r>
              <a:rPr lang="it-IT"/>
              <a:t>Fare clic su </a:t>
            </a:r>
            <a:r>
              <a:rPr lang="it-IT" b="1"/>
              <a:t>Inserisci</a:t>
            </a:r>
            <a:r>
              <a:rPr lang="it-IT"/>
              <a:t>. </a:t>
            </a:r>
          </a:p>
          <a:p>
            <a:pPr marL="228600" indent="-228600">
              <a:buFontTx/>
              <a:buAutoNum type="arabicPeriod"/>
            </a:pPr>
            <a:r>
              <a:rPr lang="it-IT"/>
              <a:t>Fare clic su </a:t>
            </a:r>
            <a:r>
              <a:rPr lang="it-IT" b="1"/>
              <a:t>Chiudi</a:t>
            </a:r>
            <a:r>
              <a:rPr lang="it-IT"/>
              <a:t>.</a:t>
            </a:r>
          </a:p>
          <a:p>
            <a:pPr marL="228600" indent="-228600">
              <a:lnSpc>
                <a:spcPct val="90000"/>
              </a:lnSpc>
            </a:pPr>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Triangolo isosce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540544" y="776288"/>
            <a:ext cx="8062912" cy="1470025"/>
          </a:xfrm>
        </p:spPr>
        <p:txBody>
          <a:bodyPr anchor="b">
            <a:normAutofit/>
          </a:bodyPr>
          <a:lstStyle>
            <a:lvl1pPr algn="r">
              <a:defRPr sz="4400"/>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1371600" y="6012656"/>
            <a:ext cx="5791200" cy="365125"/>
          </a:xfrm>
        </p:spPr>
        <p:txBody>
          <a:bodyPr tIns="0" bIns="0" anchor="t"/>
          <a:lstStyle>
            <a:lvl1pPr algn="r">
              <a:defRPr sz="1000"/>
            </a:lvl1pPr>
          </a:lstStyle>
          <a:p>
            <a:endParaRPr lang="it-IT"/>
          </a:p>
        </p:txBody>
      </p:sp>
      <p:sp>
        <p:nvSpPr>
          <p:cNvPr id="17" name="Segnaposto piè di pagina 16"/>
          <p:cNvSpPr>
            <a:spLocks noGrp="1"/>
          </p:cNvSpPr>
          <p:nvPr>
            <p:ph type="ftr" sz="quarter" idx="11"/>
          </p:nvPr>
        </p:nvSpPr>
        <p:spPr>
          <a:xfrm>
            <a:off x="1371600" y="5650704"/>
            <a:ext cx="5791200" cy="365125"/>
          </a:xfrm>
        </p:spPr>
        <p:txBody>
          <a:bodyPr tIns="0" bIns="0" anchor="b"/>
          <a:lstStyle>
            <a:lvl1pPr algn="r">
              <a:defRPr sz="1100"/>
            </a:lvl1pPr>
          </a:lstStyle>
          <a:p>
            <a:endParaRPr lang="it-IT"/>
          </a:p>
        </p:txBody>
      </p:sp>
      <p:sp>
        <p:nvSpPr>
          <p:cNvPr id="29" name="Segnaposto numero diapositiva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4BBC65C-E356-4631-B748-44B8E743EC9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FB5CB7-3BAE-451B-8A3E-F9B296F8C343}"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1800" y="381000"/>
            <a:ext cx="1905000" cy="5486400"/>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381000"/>
            <a:ext cx="6248400" cy="5486400"/>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324F20-23A1-453D-9EC2-3EEBE0CC1AC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67494"/>
            <a:ext cx="8229600" cy="1399032"/>
          </a:xfrm>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a:xfrm>
            <a:off x="457200" y="1882808"/>
            <a:ext cx="8229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a:xfrm>
            <a:off x="4791456" y="6480048"/>
            <a:ext cx="2133600" cy="301752"/>
          </a:xfrm>
        </p:spPr>
        <p:txBody>
          <a:bodyPr/>
          <a:lstStyle/>
          <a:p>
            <a:endParaRPr lang="it-IT"/>
          </a:p>
        </p:txBody>
      </p:sp>
      <p:sp>
        <p:nvSpPr>
          <p:cNvPr id="5" name="Segnaposto piè di pagina 4"/>
          <p:cNvSpPr>
            <a:spLocks noGrp="1"/>
          </p:cNvSpPr>
          <p:nvPr>
            <p:ph type="ftr" sz="quarter" idx="11"/>
          </p:nvPr>
        </p:nvSpPr>
        <p:spPr>
          <a:xfrm>
            <a:off x="457200" y="6480969"/>
            <a:ext cx="4260056" cy="300831"/>
          </a:xfrm>
        </p:spPr>
        <p:txBody>
          <a:bodyPr/>
          <a:lstStyle/>
          <a:p>
            <a:endParaRPr lang="it-IT"/>
          </a:p>
        </p:txBody>
      </p:sp>
      <p:sp>
        <p:nvSpPr>
          <p:cNvPr id="6" name="Segnaposto numero diapositiva 5"/>
          <p:cNvSpPr>
            <a:spLocks noGrp="1"/>
          </p:cNvSpPr>
          <p:nvPr>
            <p:ph type="sldNum" sz="quarter" idx="12"/>
          </p:nvPr>
        </p:nvSpPr>
        <p:spPr/>
        <p:txBody>
          <a:bodyPr/>
          <a:lstStyle/>
          <a:p>
            <a:fld id="{B4CEB906-8C3E-4F2C-9A21-30E79D32A255}"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1"/>
      </p:bgRef>
    </p:bg>
    <p:spTree>
      <p:nvGrpSpPr>
        <p:cNvPr id="1" name=""/>
        <p:cNvGrpSpPr/>
        <p:nvPr/>
      </p:nvGrpSpPr>
      <p:grpSpPr>
        <a:xfrm>
          <a:off x="0" y="0"/>
          <a:ext cx="0" cy="0"/>
          <a:chOff x="0" y="0"/>
          <a:chExt cx="0" cy="0"/>
        </a:xfrm>
      </p:grpSpPr>
      <p:sp>
        <p:nvSpPr>
          <p:cNvPr id="9" name="Triangolo rettangolo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olo isosce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egnaposto data 3"/>
          <p:cNvSpPr>
            <a:spLocks noGrp="1"/>
          </p:cNvSpPr>
          <p:nvPr>
            <p:ph type="dt" sz="half" idx="10"/>
          </p:nvPr>
        </p:nvSpPr>
        <p:spPr>
          <a:xfrm>
            <a:off x="6955632" y="6477000"/>
            <a:ext cx="2133600" cy="304800"/>
          </a:xfrm>
        </p:spPr>
        <p:txBody>
          <a:bodyPr/>
          <a:lstStyle/>
          <a:p>
            <a:endParaRPr lang="it-IT"/>
          </a:p>
        </p:txBody>
      </p:sp>
      <p:sp>
        <p:nvSpPr>
          <p:cNvPr id="5" name="Segnaposto piè di pagina 4"/>
          <p:cNvSpPr>
            <a:spLocks noGrp="1"/>
          </p:cNvSpPr>
          <p:nvPr>
            <p:ph type="ftr" sz="quarter" idx="11"/>
          </p:nvPr>
        </p:nvSpPr>
        <p:spPr>
          <a:xfrm>
            <a:off x="2619376" y="6480969"/>
            <a:ext cx="4260056" cy="300831"/>
          </a:xfrm>
        </p:spPr>
        <p:txBody>
          <a:bodyPr/>
          <a:lstStyle/>
          <a:p>
            <a:endParaRPr lang="it-IT"/>
          </a:p>
        </p:txBody>
      </p:sp>
      <p:sp>
        <p:nvSpPr>
          <p:cNvPr id="6" name="Segnaposto numero diapositiva 5"/>
          <p:cNvSpPr>
            <a:spLocks noGrp="1"/>
          </p:cNvSpPr>
          <p:nvPr>
            <p:ph type="sldNum" sz="quarter" idx="12"/>
          </p:nvPr>
        </p:nvSpPr>
        <p:spPr>
          <a:xfrm>
            <a:off x="8451056" y="809624"/>
            <a:ext cx="502920" cy="300831"/>
          </a:xfrm>
        </p:spPr>
        <p:txBody>
          <a:bodyPr/>
          <a:lstStyle/>
          <a:p>
            <a:fld id="{04A81606-C4D4-4599-A981-27D3403C7D98}" type="slidenum">
              <a:rPr lang="it-IT" smtClean="0"/>
              <a:pPr/>
              <a:t>‹N›</a:t>
            </a:fld>
            <a:endParaRPr lang="it-IT"/>
          </a:p>
        </p:txBody>
      </p:sp>
      <p:cxnSp>
        <p:nvCxnSpPr>
          <p:cNvPr id="11" name="Connettore 1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ttore 1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olo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marL="0" algn="l">
              <a:defRPr/>
            </a:lvl1p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4791456" y="6480969"/>
            <a:ext cx="2133600" cy="301752"/>
          </a:xfrm>
        </p:spPr>
        <p:txBody>
          <a:bodyPr/>
          <a:lstStyle/>
          <a:p>
            <a:endParaRPr lang="it-IT"/>
          </a:p>
        </p:txBody>
      </p:sp>
      <p:sp>
        <p:nvSpPr>
          <p:cNvPr id="6" name="Segnaposto piè di pagina 5"/>
          <p:cNvSpPr>
            <a:spLocks noGrp="1"/>
          </p:cNvSpPr>
          <p:nvPr>
            <p:ph type="ftr" sz="quarter" idx="11"/>
          </p:nvPr>
        </p:nvSpPr>
        <p:spPr>
          <a:xfrm>
            <a:off x="457200" y="6480969"/>
            <a:ext cx="4260056" cy="301752"/>
          </a:xfrm>
        </p:spPr>
        <p:txBody>
          <a:bodyPr/>
          <a:lstStyle/>
          <a:p>
            <a:endParaRPr lang="it-IT"/>
          </a:p>
        </p:txBody>
      </p:sp>
      <p:sp>
        <p:nvSpPr>
          <p:cNvPr id="7" name="Segnaposto numero diapositiva 6"/>
          <p:cNvSpPr>
            <a:spLocks noGrp="1"/>
          </p:cNvSpPr>
          <p:nvPr>
            <p:ph type="sldNum" sz="quarter" idx="12"/>
          </p:nvPr>
        </p:nvSpPr>
        <p:spPr>
          <a:xfrm>
            <a:off x="7589520" y="6480969"/>
            <a:ext cx="502920" cy="301752"/>
          </a:xfrm>
        </p:spPr>
        <p:txBody>
          <a:bodyPr/>
          <a:lstStyle/>
          <a:p>
            <a:fld id="{F5EED8A7-EFA2-43B6-B039-0DBFC20B086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a:xfrm>
            <a:off x="4791456" y="6480969"/>
            <a:ext cx="2130552" cy="301752"/>
          </a:xfrm>
        </p:spPr>
        <p:txBody>
          <a:bodyPr/>
          <a:lstStyle/>
          <a:p>
            <a:endParaRPr lang="it-IT"/>
          </a:p>
        </p:txBody>
      </p:sp>
      <p:sp>
        <p:nvSpPr>
          <p:cNvPr id="8" name="Segnaposto piè di pagina 7"/>
          <p:cNvSpPr>
            <a:spLocks noGrp="1"/>
          </p:cNvSpPr>
          <p:nvPr>
            <p:ph type="ftr" sz="quarter" idx="11"/>
          </p:nvPr>
        </p:nvSpPr>
        <p:spPr>
          <a:xfrm>
            <a:off x="457200" y="6480969"/>
            <a:ext cx="4261104" cy="301752"/>
          </a:xfrm>
        </p:spPr>
        <p:txBody>
          <a:bodyPr/>
          <a:lstStyle/>
          <a:p>
            <a:endParaRPr lang="it-IT"/>
          </a:p>
        </p:txBody>
      </p:sp>
      <p:sp>
        <p:nvSpPr>
          <p:cNvPr id="9" name="Segnaposto numero diapositiva 8"/>
          <p:cNvSpPr>
            <a:spLocks noGrp="1"/>
          </p:cNvSpPr>
          <p:nvPr>
            <p:ph type="sldNum" sz="quarter" idx="12"/>
          </p:nvPr>
        </p:nvSpPr>
        <p:spPr>
          <a:xfrm>
            <a:off x="7589520" y="6483096"/>
            <a:ext cx="502920" cy="301752"/>
          </a:xfrm>
        </p:spPr>
        <p:txBody>
          <a:bodyPr/>
          <a:lstStyle>
            <a:lvl1pPr algn="ctr">
              <a:defRPr/>
            </a:lvl1pPr>
          </a:lstStyle>
          <a:p>
            <a:fld id="{C30DC7FA-69FB-4D4E-8195-4BD56CBDEF62}"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b="0"/>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8B3538D-4CF2-4B2F-981B-0BA7D793C3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791456" y="6480969"/>
            <a:ext cx="2133600" cy="301752"/>
          </a:xfrm>
        </p:spPr>
        <p:txBody>
          <a:bodyPr/>
          <a:lstStyle/>
          <a:p>
            <a:endParaRPr lang="it-IT"/>
          </a:p>
        </p:txBody>
      </p:sp>
      <p:sp>
        <p:nvSpPr>
          <p:cNvPr id="3" name="Segnaposto piè di pagina 2"/>
          <p:cNvSpPr>
            <a:spLocks noGrp="1"/>
          </p:cNvSpPr>
          <p:nvPr>
            <p:ph type="ftr" sz="quarter" idx="11"/>
          </p:nvPr>
        </p:nvSpPr>
        <p:spPr>
          <a:xfrm>
            <a:off x="457200" y="6481890"/>
            <a:ext cx="4260056" cy="300831"/>
          </a:xfrm>
        </p:spPr>
        <p:txBody>
          <a:bodyPr/>
          <a:lstStyle/>
          <a:p>
            <a:endParaRPr lang="it-IT"/>
          </a:p>
        </p:txBody>
      </p:sp>
      <p:sp>
        <p:nvSpPr>
          <p:cNvPr id="4" name="Segnaposto numero diapositiva 3"/>
          <p:cNvSpPr>
            <a:spLocks noGrp="1"/>
          </p:cNvSpPr>
          <p:nvPr>
            <p:ph type="sldNum" sz="quarter" idx="12"/>
          </p:nvPr>
        </p:nvSpPr>
        <p:spPr>
          <a:xfrm>
            <a:off x="7589520" y="6480969"/>
            <a:ext cx="502920" cy="301752"/>
          </a:xfrm>
        </p:spPr>
        <p:txBody>
          <a:bodyPr/>
          <a:lstStyle/>
          <a:p>
            <a:fld id="{9BC32BD6-8DD2-4892-A3C3-4CC235C74E9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278976" y="6556248"/>
            <a:ext cx="2133600" cy="301752"/>
          </a:xfrm>
        </p:spPr>
        <p:txBody>
          <a:bodyPr/>
          <a:lstStyle>
            <a:lvl1pPr>
              <a:defRPr sz="900"/>
            </a:lvl1pPr>
          </a:lstStyle>
          <a:p>
            <a:endParaRPr lang="it-IT"/>
          </a:p>
        </p:txBody>
      </p:sp>
      <p:sp>
        <p:nvSpPr>
          <p:cNvPr id="6" name="Segnaposto piè di pagina 5"/>
          <p:cNvSpPr>
            <a:spLocks noGrp="1"/>
          </p:cNvSpPr>
          <p:nvPr>
            <p:ph type="ftr" sz="quarter" idx="11"/>
          </p:nvPr>
        </p:nvSpPr>
        <p:spPr>
          <a:xfrm>
            <a:off x="1135856" y="6556248"/>
            <a:ext cx="5143120" cy="301752"/>
          </a:xfrm>
        </p:spPr>
        <p:txBody>
          <a:bodyPr/>
          <a:lstStyle>
            <a:lvl1pPr>
              <a:defRPr sz="900"/>
            </a:lvl1pPr>
          </a:lstStyle>
          <a:p>
            <a:endParaRPr lang="it-IT"/>
          </a:p>
        </p:txBody>
      </p:sp>
      <p:sp>
        <p:nvSpPr>
          <p:cNvPr id="7" name="Segnaposto numero diapositiva 6"/>
          <p:cNvSpPr>
            <a:spLocks noGrp="1"/>
          </p:cNvSpPr>
          <p:nvPr>
            <p:ph type="sldNum" sz="quarter" idx="12"/>
          </p:nvPr>
        </p:nvSpPr>
        <p:spPr>
          <a:xfrm>
            <a:off x="8410576" y="6556248"/>
            <a:ext cx="502920" cy="301752"/>
          </a:xfrm>
        </p:spPr>
        <p:txBody>
          <a:bodyPr/>
          <a:lstStyle>
            <a:lvl1pPr>
              <a:defRPr sz="900"/>
            </a:lvl1pPr>
          </a:lstStyle>
          <a:p>
            <a:fld id="{A5D31BC6-60E0-48D9-8469-24847CEBEA45}"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a:xfrm>
            <a:off x="6108192" y="6556248"/>
            <a:ext cx="2103120" cy="301752"/>
          </a:xfrm>
        </p:spPr>
        <p:txBody>
          <a:bodyPr/>
          <a:lstStyle>
            <a:lvl1pPr>
              <a:defRPr sz="900"/>
            </a:lvl1pPr>
          </a:lstStyle>
          <a:p>
            <a:endParaRPr lang="it-IT"/>
          </a:p>
        </p:txBody>
      </p:sp>
      <p:sp>
        <p:nvSpPr>
          <p:cNvPr id="6" name="Segnaposto piè di pagina 5"/>
          <p:cNvSpPr>
            <a:spLocks noGrp="1"/>
          </p:cNvSpPr>
          <p:nvPr>
            <p:ph type="ftr" sz="quarter" idx="11"/>
          </p:nvPr>
        </p:nvSpPr>
        <p:spPr>
          <a:xfrm>
            <a:off x="1170432" y="6557169"/>
            <a:ext cx="4948072" cy="301752"/>
          </a:xfrm>
        </p:spPr>
        <p:txBody>
          <a:bodyPr/>
          <a:lstStyle>
            <a:lvl1pPr>
              <a:defRPr sz="900"/>
            </a:lvl1pPr>
          </a:lstStyle>
          <a:p>
            <a:endParaRPr lang="it-IT"/>
          </a:p>
        </p:txBody>
      </p:sp>
      <p:sp>
        <p:nvSpPr>
          <p:cNvPr id="7" name="Segnaposto numero diapositiva 6"/>
          <p:cNvSpPr>
            <a:spLocks noGrp="1"/>
          </p:cNvSpPr>
          <p:nvPr>
            <p:ph type="sldNum" sz="quarter" idx="12"/>
          </p:nvPr>
        </p:nvSpPr>
        <p:spPr>
          <a:xfrm>
            <a:off x="8217192" y="6556248"/>
            <a:ext cx="365760" cy="301752"/>
          </a:xfrm>
        </p:spPr>
        <p:txBody>
          <a:bodyPr/>
          <a:lstStyle>
            <a:lvl1pPr algn="ctr">
              <a:defRPr sz="900"/>
            </a:lvl1pPr>
          </a:lstStyle>
          <a:p>
            <a:fld id="{BF7CEF11-B319-4ED2-B983-39B308A662B6}"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olo rettangolo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ttore 1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ttore 1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egnaposto titolo 21"/>
          <p:cNvSpPr>
            <a:spLocks noGrp="1"/>
          </p:cNvSpPr>
          <p:nvPr>
            <p:ph type="title"/>
          </p:nvPr>
        </p:nvSpPr>
        <p:spPr>
          <a:xfrm>
            <a:off x="457200" y="267494"/>
            <a:ext cx="8229600" cy="1399032"/>
          </a:xfrm>
          <a:prstGeom prst="rect">
            <a:avLst/>
          </a:prstGeom>
        </p:spPr>
        <p:txBody>
          <a:bodyPr vert="horz" anchor="ctr">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endParaRPr lang="it-IT"/>
          </a:p>
        </p:txBody>
      </p:sp>
      <p:sp>
        <p:nvSpPr>
          <p:cNvPr id="3" name="Segnaposto piè di pagina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it-IT"/>
          </a:p>
        </p:txBody>
      </p:sp>
      <p:sp>
        <p:nvSpPr>
          <p:cNvPr id="23" name="Segnaposto numero diapositiva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BAEDC16-0E4F-43D3-8DBC-1116CB66BA60}"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file:///C:\Users\Sonia\Desktop\formazione%20fisioterapisti\01%20Fango.wma" TargetMode="External"/><Relationship Id="rId1" Type="http://schemas.openxmlformats.org/officeDocument/2006/relationships/audio" Target="file:///C:\Users\Sonia\Music\Jovanotti\Safari\01%20Fango.wma" TargetMode="Externa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0" y="776289"/>
            <a:ext cx="9144000" cy="1014412"/>
          </a:xfrm>
        </p:spPr>
        <p:txBody>
          <a:bodyPr>
            <a:normAutofit fontScale="90000"/>
          </a:bodyPr>
          <a:lstStyle/>
          <a:p>
            <a:r>
              <a:rPr lang="it-IT" sz="4200" b="1" dirty="0" smtClean="0">
                <a:solidFill>
                  <a:schemeClr val="accent1">
                    <a:lumMod val="75000"/>
                  </a:schemeClr>
                </a:solidFill>
              </a:rPr>
              <a:t>SOLI AL </a:t>
            </a:r>
            <a:r>
              <a:rPr lang="it-IT" sz="4200" b="1" dirty="0" err="1" smtClean="0">
                <a:solidFill>
                  <a:schemeClr val="accent1">
                    <a:lumMod val="75000"/>
                  </a:schemeClr>
                </a:solidFill>
              </a:rPr>
              <a:t>DI</a:t>
            </a:r>
            <a:r>
              <a:rPr lang="it-IT" sz="4200" b="1" dirty="0" smtClean="0">
                <a:solidFill>
                  <a:schemeClr val="accent1">
                    <a:lumMod val="75000"/>
                  </a:schemeClr>
                </a:solidFill>
              </a:rPr>
              <a:t> LA’ DELLA PATOLOGIA</a:t>
            </a:r>
            <a:br>
              <a:rPr lang="it-IT" sz="4200" b="1" dirty="0" smtClean="0">
                <a:solidFill>
                  <a:schemeClr val="accent1">
                    <a:lumMod val="75000"/>
                  </a:schemeClr>
                </a:solidFill>
              </a:rPr>
            </a:br>
            <a:r>
              <a:rPr lang="it-IT" sz="4200" b="1" dirty="0" smtClean="0"/>
              <a:t>SENTIRSI DIVERSI RITROVARSI SOLI</a:t>
            </a:r>
            <a:endParaRPr lang="it-IT" sz="4200" b="1" dirty="0"/>
          </a:p>
        </p:txBody>
      </p:sp>
      <p:sp>
        <p:nvSpPr>
          <p:cNvPr id="5" name="Sottotitolo 4"/>
          <p:cNvSpPr>
            <a:spLocks noGrp="1"/>
          </p:cNvSpPr>
          <p:nvPr>
            <p:ph type="subTitle" idx="1"/>
          </p:nvPr>
        </p:nvSpPr>
        <p:spPr>
          <a:xfrm>
            <a:off x="3390900" y="3048000"/>
            <a:ext cx="5212556" cy="3276600"/>
          </a:xfrm>
        </p:spPr>
        <p:txBody>
          <a:bodyPr>
            <a:normAutofit fontScale="92500" lnSpcReduction="10000"/>
          </a:bodyPr>
          <a:lstStyle/>
          <a:p>
            <a:pPr algn="ctr"/>
            <a:r>
              <a:rPr lang="it-IT" b="1" dirty="0" smtClean="0"/>
              <a:t>Dott.ssa Sonia Moretti</a:t>
            </a:r>
          </a:p>
          <a:p>
            <a:pPr algn="ctr"/>
            <a:r>
              <a:rPr lang="it-IT" b="1" dirty="0" smtClean="0"/>
              <a:t>Psicologa Psicoterapeuta </a:t>
            </a:r>
          </a:p>
          <a:p>
            <a:endParaRPr lang="it-IT" sz="3200" b="1" dirty="0" smtClean="0">
              <a:solidFill>
                <a:srgbClr val="002060"/>
              </a:solidFill>
              <a:cs typeface="Times New Roman" pitchFamily="18" charset="0"/>
            </a:endParaRPr>
          </a:p>
          <a:p>
            <a:endParaRPr lang="it-IT" sz="3200" b="1" dirty="0" smtClean="0">
              <a:solidFill>
                <a:srgbClr val="002060"/>
              </a:solidFill>
              <a:cs typeface="Times New Roman" pitchFamily="18" charset="0"/>
            </a:endParaRPr>
          </a:p>
          <a:p>
            <a:endParaRPr lang="it-IT" sz="3200" b="1" dirty="0" smtClean="0">
              <a:solidFill>
                <a:srgbClr val="002060"/>
              </a:solidFill>
              <a:cs typeface="Times New Roman" pitchFamily="18" charset="0"/>
            </a:endParaRPr>
          </a:p>
          <a:p>
            <a:pPr algn="ctr"/>
            <a:r>
              <a:rPr lang="it-IT" sz="2200" b="1" dirty="0" smtClean="0">
                <a:solidFill>
                  <a:srgbClr val="002060"/>
                </a:solidFill>
                <a:cs typeface="Times New Roman" pitchFamily="18" charset="0"/>
              </a:rPr>
              <a:t>Centro di Psicologia e Neuropsicologia Clinica</a:t>
            </a:r>
            <a:r>
              <a:rPr lang="it-IT" sz="2200" b="1" dirty="0" smtClean="0">
                <a:solidFill>
                  <a:srgbClr val="002060"/>
                </a:solidFill>
              </a:rPr>
              <a:t/>
            </a:r>
            <a:br>
              <a:rPr lang="it-IT" sz="2200" b="1" dirty="0" smtClean="0">
                <a:solidFill>
                  <a:srgbClr val="002060"/>
                </a:solidFill>
              </a:rPr>
            </a:br>
            <a:r>
              <a:rPr lang="it-IT" sz="2200" b="1" dirty="0" smtClean="0">
                <a:solidFill>
                  <a:srgbClr val="002060"/>
                </a:solidFill>
              </a:rPr>
              <a:t>Associazione per la promozione del Benessere Psicologico</a:t>
            </a:r>
            <a:endParaRPr lang="it-IT" sz="2200" b="1" dirty="0" smtClean="0"/>
          </a:p>
          <a:p>
            <a:endParaRPr lang="it-IT" dirty="0"/>
          </a:p>
        </p:txBody>
      </p:sp>
      <p:pic>
        <p:nvPicPr>
          <p:cNvPr id="6" name="Picture 5" descr="j0401611"/>
          <p:cNvPicPr>
            <a:picLocks noChangeAspect="1" noChangeArrowheads="1"/>
          </p:cNvPicPr>
          <p:nvPr/>
        </p:nvPicPr>
        <p:blipFill>
          <a:blip r:embed="rId2" cstate="print"/>
          <a:srcRect/>
          <a:stretch>
            <a:fillRect/>
          </a:stretch>
        </p:blipFill>
        <p:spPr bwMode="auto">
          <a:xfrm>
            <a:off x="590550" y="2211388"/>
            <a:ext cx="2324100" cy="3484637"/>
          </a:xfrm>
          <a:prstGeom prst="rect">
            <a:avLst/>
          </a:prstGeom>
          <a:noFill/>
        </p:spPr>
      </p:pic>
      <p:sp>
        <p:nvSpPr>
          <p:cNvPr id="7" name="CasellaDiTesto 6"/>
          <p:cNvSpPr txBox="1"/>
          <p:nvPr/>
        </p:nvSpPr>
        <p:spPr>
          <a:xfrm>
            <a:off x="552450" y="6134100"/>
            <a:ext cx="2895600" cy="369332"/>
          </a:xfrm>
          <a:prstGeom prst="rect">
            <a:avLst/>
          </a:prstGeom>
          <a:noFill/>
        </p:spPr>
        <p:txBody>
          <a:bodyPr wrap="square" rtlCol="0">
            <a:spAutoFit/>
          </a:bodyPr>
          <a:lstStyle/>
          <a:p>
            <a:r>
              <a:rPr lang="it-IT" dirty="0" smtClean="0"/>
              <a:t>AREZZO 3 APRILE 2014</a:t>
            </a:r>
            <a:endParaRPr lang="it-IT" dirty="0"/>
          </a:p>
        </p:txBody>
      </p:sp>
      <p:pic>
        <p:nvPicPr>
          <p:cNvPr id="8" name="Immagine 1"/>
          <p:cNvPicPr>
            <a:picLocks noChangeAspect="1" noChangeArrowheads="1"/>
          </p:cNvPicPr>
          <p:nvPr/>
        </p:nvPicPr>
        <p:blipFill>
          <a:blip r:embed="rId3" cstate="print"/>
          <a:srcRect/>
          <a:stretch>
            <a:fillRect/>
          </a:stretch>
        </p:blipFill>
        <p:spPr bwMode="auto">
          <a:xfrm>
            <a:off x="4781550" y="4009656"/>
            <a:ext cx="1104899" cy="638543"/>
          </a:xfrm>
          <a:prstGeom prst="rect">
            <a:avLst/>
          </a:prstGeom>
          <a:noFill/>
          <a:ln w="9525">
            <a:noFill/>
            <a:miter lim="800000"/>
            <a:headEnd/>
            <a:tailEnd/>
          </a:ln>
        </p:spPr>
      </p:pic>
      <p:pic>
        <p:nvPicPr>
          <p:cNvPr id="9" name="Immagine 2"/>
          <p:cNvPicPr>
            <a:picLocks noChangeAspect="1" noChangeArrowheads="1"/>
          </p:cNvPicPr>
          <p:nvPr/>
        </p:nvPicPr>
        <p:blipFill>
          <a:blip r:embed="rId4" cstate="print"/>
          <a:srcRect/>
          <a:stretch>
            <a:fillRect/>
          </a:stretch>
        </p:blipFill>
        <p:spPr bwMode="auto">
          <a:xfrm>
            <a:off x="5829300" y="3972465"/>
            <a:ext cx="1238250" cy="67384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slide(fromBottom)">
                                      <p:cBhvr>
                                        <p:cTn id="12" dur="500"/>
                                        <p:tgtEl>
                                          <p:spTgt spid="5">
                                            <p:txEl>
                                              <p:pRg st="0" end="0"/>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slide(fromBottom)">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slide(fromBottom)">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slide(fromBottom)">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81050"/>
            <a:ext cx="8229600" cy="5643278"/>
          </a:xfrm>
        </p:spPr>
        <p:txBody>
          <a:bodyPr/>
          <a:lstStyle/>
          <a:p>
            <a:pPr algn="ctr">
              <a:buNone/>
            </a:pPr>
            <a:r>
              <a:rPr lang="it-IT" sz="4000" dirty="0" smtClean="0"/>
              <a:t>Le persone con epilessia non vivono in un vuoto: le esperienze negative vissute vengono estese a tutti i membri della famiglia</a:t>
            </a:r>
          </a:p>
          <a:p>
            <a:pPr algn="ctr">
              <a:buNone/>
            </a:pPr>
            <a:endParaRPr lang="it-IT" dirty="0" smtClean="0"/>
          </a:p>
          <a:p>
            <a:pPr algn="ctr">
              <a:buNone/>
            </a:pPr>
            <a:r>
              <a:rPr lang="it-IT" dirty="0" smtClean="0"/>
              <a:t>Thompson e </a:t>
            </a:r>
            <a:r>
              <a:rPr lang="it-IT" dirty="0" err="1" smtClean="0"/>
              <a:t>Upton</a:t>
            </a:r>
            <a:r>
              <a:rPr lang="it-IT" dirty="0" smtClean="0"/>
              <a:t> (1994) </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390650"/>
            <a:ext cx="8134350" cy="5064158"/>
          </a:xfrm>
        </p:spPr>
        <p:txBody>
          <a:bodyPr>
            <a:normAutofit/>
          </a:bodyPr>
          <a:lstStyle/>
          <a:p>
            <a:pPr algn="ctr"/>
            <a:r>
              <a:rPr lang="it-IT" dirty="0" smtClean="0"/>
              <a:t>Non possiamo non ricordare, infine, un dato particolarmente rilevante: i bambini affetti da una malattia cronica invalidante potrebbero costituire una popolazione a rischio di attaccamento insicuro a causa degli elevati livelli di stress che caratterizzano le loro relazioni con l’adulto </a:t>
            </a:r>
          </a:p>
          <a:p>
            <a:pPr algn="ctr">
              <a:buNone/>
            </a:pPr>
            <a:r>
              <a:rPr lang="it-IT" dirty="0" smtClean="0"/>
              <a:t>R. </a:t>
            </a:r>
            <a:r>
              <a:rPr lang="it-IT" dirty="0" err="1" smtClean="0"/>
              <a:t>Cassibbao</a:t>
            </a:r>
            <a:r>
              <a:rPr lang="it-IT" dirty="0" smtClean="0"/>
              <a:t>.(2005)</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7494"/>
            <a:ext cx="9144000" cy="1399032"/>
          </a:xfrm>
        </p:spPr>
        <p:txBody>
          <a:bodyPr/>
          <a:lstStyle/>
          <a:p>
            <a:r>
              <a:rPr lang="it-IT" dirty="0" smtClean="0"/>
              <a:t>REAZIONE DELLA FAMIGLIA ALLA DIAGNOSI</a:t>
            </a:r>
            <a:endParaRPr lang="it-IT" dirty="0"/>
          </a:p>
        </p:txBody>
      </p:sp>
      <p:sp>
        <p:nvSpPr>
          <p:cNvPr id="3" name="Segnaposto contenuto 2"/>
          <p:cNvSpPr>
            <a:spLocks noGrp="1"/>
          </p:cNvSpPr>
          <p:nvPr>
            <p:ph idx="1"/>
          </p:nvPr>
        </p:nvSpPr>
        <p:spPr/>
        <p:txBody>
          <a:bodyPr>
            <a:normAutofit/>
          </a:bodyPr>
          <a:lstStyle/>
          <a:p>
            <a:pPr algn="just"/>
            <a:r>
              <a:rPr lang="it-IT" dirty="0" smtClean="0"/>
              <a:t>PERDITA GRADUALE DELLA RAPPRESENTAZIONE </a:t>
            </a:r>
            <a:r>
              <a:rPr lang="it-IT" dirty="0" err="1" smtClean="0"/>
              <a:t>DI</a:t>
            </a:r>
            <a:r>
              <a:rPr lang="it-IT" dirty="0" smtClean="0"/>
              <a:t> NORMALITA’</a:t>
            </a:r>
          </a:p>
          <a:p>
            <a:r>
              <a:rPr lang="it-IT" dirty="0" smtClean="0"/>
              <a:t>PREFIGURAZIONE </a:t>
            </a:r>
            <a:r>
              <a:rPr lang="it-IT" dirty="0" err="1" smtClean="0"/>
              <a:t>DI</a:t>
            </a:r>
            <a:r>
              <a:rPr lang="it-IT" dirty="0" smtClean="0"/>
              <a:t> UN FUTURO INCERTO</a:t>
            </a:r>
          </a:p>
          <a:p>
            <a:pPr algn="just"/>
            <a:r>
              <a:rPr lang="it-IT" dirty="0" smtClean="0"/>
              <a:t> REAZIONI EMOTIVE: elevati livelli di stress e di ansia, depressione, forte senso di disorganizzazione, rabbia, paura e disillusione, problemi di memoria ed emicranie e insonnie persistenti. </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7494"/>
            <a:ext cx="9144000" cy="1399032"/>
          </a:xfrm>
        </p:spPr>
        <p:txBody>
          <a:bodyPr/>
          <a:lstStyle/>
          <a:p>
            <a:pPr algn="just"/>
            <a:r>
              <a:rPr lang="it-IT" dirty="0" smtClean="0"/>
              <a:t>FASI </a:t>
            </a:r>
            <a:r>
              <a:rPr lang="it-IT" dirty="0" err="1" smtClean="0"/>
              <a:t>DI</a:t>
            </a:r>
            <a:r>
              <a:rPr lang="it-IT" dirty="0" smtClean="0"/>
              <a:t> REAZIONE ALLA DIAGNOSI</a:t>
            </a:r>
            <a:endParaRPr lang="it-IT" dirty="0"/>
          </a:p>
        </p:txBody>
      </p:sp>
      <p:sp>
        <p:nvSpPr>
          <p:cNvPr id="3" name="Segnaposto contenuto 2"/>
          <p:cNvSpPr>
            <a:spLocks noGrp="1"/>
          </p:cNvSpPr>
          <p:nvPr>
            <p:ph idx="1"/>
          </p:nvPr>
        </p:nvSpPr>
        <p:spPr/>
        <p:txBody>
          <a:bodyPr/>
          <a:lstStyle/>
          <a:p>
            <a:r>
              <a:rPr lang="it-IT" dirty="0" smtClean="0"/>
              <a:t>SHOCK (disorientamento e impotenza)</a:t>
            </a:r>
          </a:p>
          <a:p>
            <a:r>
              <a:rPr lang="it-IT" dirty="0" smtClean="0"/>
              <a:t>RIFIUTO</a:t>
            </a:r>
          </a:p>
          <a:p>
            <a:pPr algn="just"/>
            <a:r>
              <a:rPr lang="it-IT" dirty="0" smtClean="0"/>
              <a:t>RABBIA, VERGOGNA, SENSO </a:t>
            </a:r>
            <a:r>
              <a:rPr lang="it-IT" dirty="0" err="1" smtClean="0"/>
              <a:t>DI</a:t>
            </a:r>
            <a:r>
              <a:rPr lang="it-IT" dirty="0" smtClean="0"/>
              <a:t> INADEGUATEZZA</a:t>
            </a:r>
          </a:p>
          <a:p>
            <a:r>
              <a:rPr lang="it-IT" dirty="0" smtClean="0"/>
              <a:t>FASE DEPRESSIVA- ADATTAMENTO</a:t>
            </a:r>
          </a:p>
          <a:p>
            <a:r>
              <a:rPr lang="it-IT" dirty="0" smtClean="0"/>
              <a:t>NUOVO ADATTAMENTO DELLA FAMIGLIA</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250"/>
            <a:ext cx="8229600" cy="5978558"/>
          </a:xfrm>
        </p:spPr>
        <p:txBody>
          <a:bodyPr>
            <a:normAutofit fontScale="77500" lnSpcReduction="20000"/>
          </a:bodyPr>
          <a:lstStyle/>
          <a:p>
            <a:pPr algn="just"/>
            <a:r>
              <a:rPr lang="it-IT" sz="3100" dirty="0" smtClean="0"/>
              <a:t>L’insieme di questi fattori sembra costituire una condizione di rischio per la costruzione di un legame di attaccamento sicuro tra genitore e bambino</a:t>
            </a:r>
            <a:r>
              <a:rPr lang="it-IT" sz="3100" baseline="30000" dirty="0" smtClean="0"/>
              <a:t>(8)</a:t>
            </a:r>
            <a:r>
              <a:rPr lang="it-IT" sz="3100" dirty="0" smtClean="0"/>
              <a:t>.</a:t>
            </a:r>
          </a:p>
          <a:p>
            <a:pPr algn="just"/>
            <a:r>
              <a:rPr lang="it-IT" sz="3100" dirty="0" smtClean="0"/>
              <a:t> La sicurezza dell’attaccamento infantile è riconosciuta da tutti gli esperti di età evolutiva come </a:t>
            </a:r>
            <a:r>
              <a:rPr lang="it-IT" sz="3100" u="sng" dirty="0" smtClean="0"/>
              <a:t>una fra le più rilevanti dimensioni della salute socio-emotiva nei primi anni di vita, e un significativo </a:t>
            </a:r>
            <a:r>
              <a:rPr lang="it-IT" sz="3100" u="sng" dirty="0" err="1" smtClean="0"/>
              <a:t>predittore</a:t>
            </a:r>
            <a:r>
              <a:rPr lang="it-IT" sz="3100" u="sng" dirty="0" smtClean="0"/>
              <a:t> dell’adattamento successivo. </a:t>
            </a:r>
            <a:r>
              <a:rPr lang="it-IT" sz="3100" dirty="0" smtClean="0"/>
              <a:t>I bambini che avranno costruito un legame di attaccamento sicuro riusciranno a reagire positivamente a eventi destabilizzanti come la malattia cronica: saranno capaci di aiutarsi e allo stesso tempo di chiedere e ricevere aiuto. </a:t>
            </a:r>
          </a:p>
          <a:p>
            <a:pPr algn="just"/>
            <a:r>
              <a:rPr lang="it-IT" sz="3100" u="sng" dirty="0" smtClean="0"/>
              <a:t>I bambini insicuri, invece, in caso di difficoltà o patologie croniche non faranno riferimento alle loro "basi sicure", ricadendo in un forte senso di angoscia</a:t>
            </a:r>
            <a:r>
              <a:rPr lang="it-IT" sz="3100" dirty="0" smtClean="0"/>
              <a:t>.</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250"/>
            <a:ext cx="8229600" cy="5978558"/>
          </a:xfrm>
        </p:spPr>
        <p:txBody>
          <a:bodyPr>
            <a:normAutofit fontScale="77500" lnSpcReduction="20000"/>
          </a:bodyPr>
          <a:lstStyle/>
          <a:p>
            <a:pPr algn="just">
              <a:buNone/>
            </a:pPr>
            <a:r>
              <a:rPr lang="it-IT" dirty="0" smtClean="0"/>
              <a:t>Spesso alla figura materna risulta alquanto difficoltoso riuscire a svolgere la funzione di "</a:t>
            </a:r>
            <a:r>
              <a:rPr lang="it-IT" u="sng" dirty="0" smtClean="0"/>
              <a:t>base sicura" </a:t>
            </a:r>
            <a:r>
              <a:rPr lang="it-IT" dirty="0" smtClean="0"/>
              <a:t>che dovrebbe garantire un sostegno emotivo e stimolare l’esplorazione dell’ambiente, poiché la presenza della malattia la rende in alcuni casi </a:t>
            </a:r>
            <a:r>
              <a:rPr lang="it-IT" u="sng" dirty="0" smtClean="0"/>
              <a:t>iperprotettiva e ansiosa</a:t>
            </a:r>
            <a:r>
              <a:rPr lang="it-IT" dirty="0" smtClean="0"/>
              <a:t> (facilitando l’instaurarsi di un rapporto prolungato di dipendenza da parte del bambino e il cronicizzarsi della fase simbiotica) e in </a:t>
            </a:r>
            <a:r>
              <a:rPr lang="it-IT" u="sng" dirty="0" smtClean="0"/>
              <a:t>altri rifiutante</a:t>
            </a:r>
            <a:r>
              <a:rPr lang="it-IT" dirty="0" smtClean="0"/>
              <a:t>, tendente a sminuire le reali difficoltà del bambino (ciò per tenersi distante dall’ansia e dalla preoccupazione).</a:t>
            </a:r>
          </a:p>
          <a:p>
            <a:pPr algn="just">
              <a:buNone/>
            </a:pPr>
            <a:r>
              <a:rPr lang="it-IT" dirty="0" smtClean="0"/>
              <a:t> Infatti, gli studi che hanno preso in considerazione coppie di madri e bambini affetti da specifiche condizioni di malattia cronica, che alterano permanentemente il loro stile di vita hanno evidenziato la presenza di una maggiore insicurezza dell’attaccamento e una maggiore frequenza di attaccamento disorganizzato rispetto ai bambini sani</a:t>
            </a:r>
          </a:p>
          <a:p>
            <a:pPr>
              <a:buNone/>
            </a:pPr>
            <a:endParaRPr lang="it-IT" dirty="0" smtClean="0"/>
          </a:p>
          <a:p>
            <a:pPr>
              <a:buNone/>
            </a:pPr>
            <a:r>
              <a:rPr lang="en-US" dirty="0" smtClean="0"/>
              <a:t>Goldberg S., </a:t>
            </a:r>
            <a:r>
              <a:rPr lang="en-US" dirty="0" err="1" smtClean="0"/>
              <a:t>Gotowiec</a:t>
            </a:r>
            <a:r>
              <a:rPr lang="en-US" dirty="0" smtClean="0"/>
              <a:t> A. e Simmons R.J.,  1995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POSSIBILI REAZIONI MATERNE</a:t>
            </a:r>
            <a:endParaRPr lang="it-IT" dirty="0"/>
          </a:p>
        </p:txBody>
      </p:sp>
      <p:sp>
        <p:nvSpPr>
          <p:cNvPr id="3" name="Segnaposto contenuto 2"/>
          <p:cNvSpPr>
            <a:spLocks noGrp="1"/>
          </p:cNvSpPr>
          <p:nvPr>
            <p:ph idx="1"/>
          </p:nvPr>
        </p:nvSpPr>
        <p:spPr>
          <a:xfrm>
            <a:off x="457200" y="1543050"/>
            <a:ext cx="8229600" cy="4911758"/>
          </a:xfrm>
        </p:spPr>
        <p:txBody>
          <a:bodyPr>
            <a:normAutofit fontScale="92500" lnSpcReduction="20000"/>
          </a:bodyPr>
          <a:lstStyle/>
          <a:p>
            <a:pPr algn="just"/>
            <a:r>
              <a:rPr lang="it-IT" dirty="0" smtClean="0"/>
              <a:t>la madre può instaurare con il figlio malato cronico un legame simbiotico, nel quale individua l’elemento principale della propria esistenza, tanto da arrivare a un livello di fusione che li vede, come diade, regredire a comportamenti risalenti a fasi precedenti di sviluppo del bambino. L’esclusività che può connotare questa relazione rischia di compromettere i rapporti che, sia la madre che il figlio, intrattengono con gli altri membri della famiglia, i quali avvertono un senso di trascuratezza e di abbandono. </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23850"/>
            <a:ext cx="8229600" cy="6130958"/>
          </a:xfrm>
        </p:spPr>
        <p:txBody>
          <a:bodyPr>
            <a:normAutofit fontScale="77500" lnSpcReduction="20000"/>
          </a:bodyPr>
          <a:lstStyle/>
          <a:p>
            <a:pPr algn="just"/>
            <a:r>
              <a:rPr lang="it-IT" dirty="0" smtClean="0"/>
              <a:t>.</a:t>
            </a:r>
            <a:endParaRPr lang="it-IT" dirty="0" smtClean="0"/>
          </a:p>
          <a:p>
            <a:pPr algn="ctr">
              <a:buNone/>
            </a:pPr>
            <a:endParaRPr lang="it-IT" dirty="0" smtClean="0"/>
          </a:p>
          <a:p>
            <a:pPr algn="just"/>
            <a:r>
              <a:rPr lang="it-IT" dirty="0" smtClean="0"/>
              <a:t>Questi </a:t>
            </a:r>
            <a:r>
              <a:rPr lang="it-IT" dirty="0" smtClean="0"/>
              <a:t>genitori </a:t>
            </a:r>
            <a:r>
              <a:rPr lang="it-IT" dirty="0" smtClean="0"/>
              <a:t>si rivelano incapaci di controllare le emozioni: spesso reagiscono in modo plateale, provocando o incrementando nel bambino malato paura e ansia che scaturiscono dalla difficoltà di trovare nel genitore, a sua volta bisognoso di riferimenti e relazioni rassicuranti, un valido </a:t>
            </a:r>
            <a:r>
              <a:rPr lang="it-IT" dirty="0" smtClean="0"/>
              <a:t>supporto</a:t>
            </a:r>
          </a:p>
          <a:p>
            <a:pPr algn="just">
              <a:buNone/>
            </a:pPr>
            <a:endParaRPr lang="it-IT" dirty="0" smtClean="0"/>
          </a:p>
          <a:p>
            <a:pPr algn="just"/>
            <a:r>
              <a:rPr lang="it-IT" dirty="0" smtClean="0"/>
              <a:t> </a:t>
            </a:r>
            <a:r>
              <a:rPr lang="it-IT" dirty="0" smtClean="0"/>
              <a:t>FAMIGLIE CHE CERCANO </a:t>
            </a:r>
            <a:r>
              <a:rPr lang="it-IT" dirty="0" err="1" smtClean="0"/>
              <a:t>DI</a:t>
            </a:r>
            <a:r>
              <a:rPr lang="it-IT" dirty="0" smtClean="0"/>
              <a:t> AFFRONTARE L’ANSIA CERCANDO INFORMAZIONI MEDICHE: Tali atteggiamenti conducono spesso a una perdita di contatto emotivo: in tal modo riescono a placare la loro ansia finendo, però, per ostacolare un’armonica comunicazione affettiva con il figlio. Il bambino rischia di vivere in una condizione di solitudine, visto che i genitori trascorrono in modo spasmodico ogni momento libero a conoscere, organizzare, controllare gli aspetti della malattia orto</a:t>
            </a:r>
            <a:r>
              <a:rPr lang="it-IT" dirty="0" smtClean="0"/>
              <a:t>.</a:t>
            </a:r>
          </a:p>
          <a:p>
            <a:endParaRPr lang="it-IT" dirty="0" smtClean="0"/>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smtClean="0"/>
              <a:t>MA COSA E’ IL LEGAME </a:t>
            </a:r>
            <a:r>
              <a:rPr lang="it-IT" dirty="0" err="1" smtClean="0"/>
              <a:t>DI</a:t>
            </a:r>
            <a:r>
              <a:rPr lang="it-IT" dirty="0" smtClean="0"/>
              <a:t> ATTACCAMENTO?</a:t>
            </a:r>
            <a:endParaRPr lang="it-IT" dirty="0"/>
          </a:p>
        </p:txBody>
      </p:sp>
      <p:pic>
        <p:nvPicPr>
          <p:cNvPr id="4" name="Segnaposto contenuto 3" descr="attaccamento.jpg"/>
          <p:cNvPicPr>
            <a:picLocks noGrp="1" noChangeAspect="1"/>
          </p:cNvPicPr>
          <p:nvPr>
            <p:ph idx="1"/>
          </p:nvPr>
        </p:nvPicPr>
        <p:blipFill>
          <a:blip r:embed="rId2" cstate="print"/>
          <a:srcRect/>
          <a:stretch>
            <a:fillRect/>
          </a:stretch>
        </p:blipFill>
        <p:spPr bwMode="auto">
          <a:xfrm>
            <a:off x="2705100" y="2147888"/>
            <a:ext cx="3894666" cy="2921000"/>
          </a:xfrm>
          <a:prstGeom prst="rect">
            <a:avLst/>
          </a:prstGeom>
          <a:noFill/>
          <a:ln w="9525" cap="rnd">
            <a:solidFill>
              <a:schemeClr val="accent1">
                <a:alpha val="78822"/>
              </a:schemeClr>
            </a:solidFill>
            <a:bevel/>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66526"/>
          </a:xfrm>
        </p:spPr>
        <p:txBody>
          <a:bodyPr>
            <a:normAutofit/>
          </a:bodyPr>
          <a:lstStyle/>
          <a:p>
            <a:pPr algn="ctr" eaLnBrk="1" hangingPunct="1">
              <a:defRPr/>
            </a:pPr>
            <a:r>
              <a:rPr lang="it-IT" sz="4000" b="1" dirty="0" smtClean="0">
                <a:solidFill>
                  <a:schemeClr val="accent1">
                    <a:lumMod val="60000"/>
                    <a:lumOff val="40000"/>
                  </a:schemeClr>
                </a:solidFill>
              </a:rPr>
              <a:t>Perché ci soffermiamo sulla relazione di attaccamento?</a:t>
            </a:r>
            <a:endParaRPr lang="it-IT" b="1" dirty="0">
              <a:solidFill>
                <a:schemeClr val="accent1">
                  <a:lumMod val="60000"/>
                  <a:lumOff val="40000"/>
                </a:schemeClr>
              </a:solidFill>
            </a:endParaRPr>
          </a:p>
        </p:txBody>
      </p:sp>
      <p:sp>
        <p:nvSpPr>
          <p:cNvPr id="3" name="Content Placeholder 2"/>
          <p:cNvSpPr>
            <a:spLocks noGrp="1"/>
          </p:cNvSpPr>
          <p:nvPr>
            <p:ph idx="1"/>
          </p:nvPr>
        </p:nvSpPr>
        <p:spPr>
          <a:xfrm>
            <a:off x="179388" y="1609725"/>
            <a:ext cx="8412162" cy="5132388"/>
          </a:xfrm>
        </p:spPr>
        <p:txBody>
          <a:bodyPr>
            <a:normAutofit/>
          </a:bodyPr>
          <a:lstStyle/>
          <a:p>
            <a:pPr algn="just" eaLnBrk="1" hangingPunct="1">
              <a:defRPr/>
            </a:pPr>
            <a:r>
              <a:rPr lang="it-IT" sz="2000" dirty="0" smtClean="0"/>
              <a:t>Perché è stato dimostrato come i legami di attaccamento, molto evidenti nel periodo infantile, continuino ad essere presenti anche nell’età adulta, andando a caratterizzare, pur nella specificità di ogni rapporto, </a:t>
            </a:r>
            <a:r>
              <a:rPr lang="it-IT" sz="2000" u="sng" dirty="0" smtClean="0"/>
              <a:t>il nostro modo di entrare in “relazione con noi stessi e con l’altro”</a:t>
            </a:r>
            <a:r>
              <a:rPr lang="it-IT" sz="2000" dirty="0" smtClean="0"/>
              <a:t>.</a:t>
            </a:r>
          </a:p>
          <a:p>
            <a:pPr algn="just" eaLnBrk="1" hangingPunct="1">
              <a:defRPr/>
            </a:pPr>
            <a:r>
              <a:rPr lang="it-IT" sz="2000" dirty="0" smtClean="0"/>
              <a:t>Perché la </a:t>
            </a:r>
            <a:r>
              <a:rPr lang="it-IT" sz="2000" b="1" dirty="0" smtClean="0"/>
              <a:t>qualità del legame di attaccamento </a:t>
            </a:r>
            <a:r>
              <a:rPr lang="it-IT" sz="2000" dirty="0" smtClean="0"/>
              <a:t>unitamente ad altri fattori (</a:t>
            </a:r>
            <a:r>
              <a:rPr lang="it-IT" sz="2000" b="1" dirty="0" smtClean="0"/>
              <a:t>stile educativo parentale</a:t>
            </a:r>
            <a:r>
              <a:rPr lang="it-IT" sz="2000" dirty="0" smtClean="0"/>
              <a:t>, </a:t>
            </a:r>
            <a:r>
              <a:rPr lang="it-IT" sz="2000" b="1" dirty="0" smtClean="0"/>
              <a:t>ecologia familiare</a:t>
            </a:r>
            <a:r>
              <a:rPr lang="it-IT" sz="2000" dirty="0" smtClean="0"/>
              <a:t>-eventi critici, stress e traumi, risorse organizzative, </a:t>
            </a:r>
            <a:r>
              <a:rPr lang="it-IT" sz="2000" b="1" dirty="0" smtClean="0"/>
              <a:t>caratteristiche atipiche del bambino</a:t>
            </a:r>
            <a:r>
              <a:rPr lang="it-IT" sz="2000" dirty="0" smtClean="0"/>
              <a:t>-temperamento, vulnerabilità </a:t>
            </a:r>
            <a:r>
              <a:rPr lang="it-IT" sz="2000" dirty="0" err="1" smtClean="0"/>
              <a:t>etc</a:t>
            </a:r>
            <a:r>
              <a:rPr lang="it-IT" sz="2000" dirty="0" smtClean="0"/>
              <a:t> </a:t>
            </a:r>
            <a:r>
              <a:rPr lang="it-IT" sz="2000" dirty="0" err="1" smtClean="0"/>
              <a:t>malattie…</a:t>
            </a:r>
            <a:r>
              <a:rPr lang="it-IT" sz="2000" dirty="0" smtClean="0"/>
              <a:t>) ha un ruolo di rilievo nella determinazione di equilibri e scompensi psicologici futuri.</a:t>
            </a:r>
          </a:p>
          <a:p>
            <a:pPr eaLnBrk="1" hangingPunct="1">
              <a:defRPr/>
            </a:pPr>
            <a:endParaRPr lang="it-IT" sz="2000" dirty="0" smtClean="0">
              <a:solidFill>
                <a:schemeClr val="bg2">
                  <a:lumMod val="50000"/>
                </a:schemeClr>
              </a:solidFill>
            </a:endParaRPr>
          </a:p>
          <a:p>
            <a:pPr algn="just">
              <a:defRPr/>
            </a:pPr>
            <a:r>
              <a:rPr lang="it-IT" sz="2000" dirty="0" smtClean="0"/>
              <a:t>La matrice dell’attaccamento risulta fondante nella costruzione delle prime rappresentazioni riguardanti il Sé e l’altro nella relazione</a:t>
            </a:r>
          </a:p>
          <a:p>
            <a:pPr algn="just" eaLnBrk="1" hangingPunct="1">
              <a:defRPr/>
            </a:pPr>
            <a:endParaRPr lang="it-IT" sz="2000" dirty="0">
              <a:solidFill>
                <a:schemeClr val="bg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p:cNvGrpSpPr/>
          <p:nvPr/>
        </p:nvGrpSpPr>
        <p:grpSpPr>
          <a:xfrm>
            <a:off x="1085462" y="760769"/>
            <a:ext cx="6874134" cy="5305967"/>
            <a:chOff x="1085462" y="760769"/>
            <a:chExt cx="6874134" cy="5305967"/>
          </a:xfrm>
        </p:grpSpPr>
        <p:sp>
          <p:nvSpPr>
            <p:cNvPr id="6" name="Figura a mano libera 5"/>
            <p:cNvSpPr/>
            <p:nvPr/>
          </p:nvSpPr>
          <p:spPr>
            <a:xfrm>
              <a:off x="2781306" y="2617235"/>
              <a:ext cx="3110323" cy="1228318"/>
            </a:xfrm>
            <a:custGeom>
              <a:avLst/>
              <a:gdLst>
                <a:gd name="connsiteX0" fmla="*/ 0 w 3110323"/>
                <a:gd name="connsiteY0" fmla="*/ 614159 h 1228318"/>
                <a:gd name="connsiteX1" fmla="*/ 983935 w 3110323"/>
                <a:gd name="connsiteY1" fmla="*/ 42932 h 1228318"/>
                <a:gd name="connsiteX2" fmla="*/ 1555163 w 3110323"/>
                <a:gd name="connsiteY2" fmla="*/ 1 h 1228318"/>
                <a:gd name="connsiteX3" fmla="*/ 2126392 w 3110323"/>
                <a:gd name="connsiteY3" fmla="*/ 42932 h 1228318"/>
                <a:gd name="connsiteX4" fmla="*/ 3110324 w 3110323"/>
                <a:gd name="connsiteY4" fmla="*/ 614163 h 1228318"/>
                <a:gd name="connsiteX5" fmla="*/ 2126390 w 3110323"/>
                <a:gd name="connsiteY5" fmla="*/ 1185391 h 1228318"/>
                <a:gd name="connsiteX6" fmla="*/ 1555162 w 3110323"/>
                <a:gd name="connsiteY6" fmla="*/ 1228322 h 1228318"/>
                <a:gd name="connsiteX7" fmla="*/ 983933 w 3110323"/>
                <a:gd name="connsiteY7" fmla="*/ 1185391 h 1228318"/>
                <a:gd name="connsiteX8" fmla="*/ 0 w 3110323"/>
                <a:gd name="connsiteY8" fmla="*/ 614161 h 1228318"/>
                <a:gd name="connsiteX9" fmla="*/ 0 w 3110323"/>
                <a:gd name="connsiteY9" fmla="*/ 614159 h 1228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0323" h="1228318">
                  <a:moveTo>
                    <a:pt x="0" y="614159"/>
                  </a:moveTo>
                  <a:cubicBezTo>
                    <a:pt x="2" y="362043"/>
                    <a:pt x="390158" y="135537"/>
                    <a:pt x="983935" y="42932"/>
                  </a:cubicBezTo>
                  <a:cubicBezTo>
                    <a:pt x="1165816" y="14566"/>
                    <a:pt x="1359612" y="1"/>
                    <a:pt x="1555163" y="1"/>
                  </a:cubicBezTo>
                  <a:cubicBezTo>
                    <a:pt x="1750714" y="1"/>
                    <a:pt x="1944510" y="14566"/>
                    <a:pt x="2126392" y="42932"/>
                  </a:cubicBezTo>
                  <a:cubicBezTo>
                    <a:pt x="2720172" y="135538"/>
                    <a:pt x="3110327" y="362046"/>
                    <a:pt x="3110324" y="614163"/>
                  </a:cubicBezTo>
                  <a:cubicBezTo>
                    <a:pt x="3110324" y="866279"/>
                    <a:pt x="2720168" y="1092786"/>
                    <a:pt x="2126390" y="1185391"/>
                  </a:cubicBezTo>
                  <a:cubicBezTo>
                    <a:pt x="1944509" y="1213757"/>
                    <a:pt x="1750712" y="1228322"/>
                    <a:pt x="1555162" y="1228322"/>
                  </a:cubicBezTo>
                  <a:cubicBezTo>
                    <a:pt x="1359611" y="1228322"/>
                    <a:pt x="1165815" y="1213757"/>
                    <a:pt x="983933" y="1185391"/>
                  </a:cubicBezTo>
                  <a:cubicBezTo>
                    <a:pt x="390154" y="1092786"/>
                    <a:pt x="-2" y="866278"/>
                    <a:pt x="0" y="614161"/>
                  </a:cubicBezTo>
                  <a:lnTo>
                    <a:pt x="0" y="614159"/>
                  </a:lnTo>
                  <a:close/>
                </a:path>
              </a:pathLst>
            </a:custGeom>
            <a:solidFill>
              <a:schemeClr val="accent1">
                <a:lumMod val="75000"/>
                <a:alpha val="50000"/>
              </a:schemeClr>
            </a:solidFill>
            <a:effectLst/>
            <a:scene3d>
              <a:camera prst="orthographicFront">
                <a:rot lat="0" lon="0" rev="0"/>
              </a:camera>
              <a:lightRig rig="contrasting" dir="t">
                <a:rot lat="0" lon="0" rev="1200000"/>
              </a:lightRig>
            </a:scene3d>
            <a:sp3d contourW="12700" prstMaterial="clear">
              <a:bevelT w="177800" h="254000"/>
              <a:bevelB w="152400"/>
            </a:sp3d>
          </p:spPr>
          <p:style>
            <a:lnRef idx="0">
              <a:schemeClr val="lt1">
                <a:hueOff val="0"/>
                <a:satOff val="0"/>
                <a:lumOff val="0"/>
                <a:alphaOff val="0"/>
              </a:schemeClr>
            </a:lnRef>
            <a:fillRef idx="1">
              <a:scrgbClr r="0" g="0" b="0"/>
            </a:fillRef>
            <a:effectRef idx="0">
              <a:scrgbClr r="0" g="0" b="0"/>
            </a:effectRef>
            <a:fontRef idx="minor">
              <a:schemeClr val="tx1"/>
            </a:fontRef>
          </p:style>
          <p:txBody>
            <a:bodyPr spcFirstLastPara="0" vert="horz" wrap="square" lIns="485977" tIns="210363" rIns="485977" bIns="210363" numCol="1" spcCol="1270" anchor="ctr" anchorCtr="0">
              <a:noAutofit/>
            </a:bodyPr>
            <a:lstStyle/>
            <a:p>
              <a:pPr lvl="0" algn="ctr" defTabSz="1066800">
                <a:lnSpc>
                  <a:spcPct val="90000"/>
                </a:lnSpc>
                <a:spcBef>
                  <a:spcPct val="0"/>
                </a:spcBef>
                <a:spcAft>
                  <a:spcPct val="35000"/>
                </a:spcAft>
              </a:pPr>
              <a:r>
                <a:rPr lang="it-IT" sz="2400" b="1" kern="1200" dirty="0" smtClean="0"/>
                <a:t>ISOLAMENTO</a:t>
              </a:r>
              <a:endParaRPr lang="it-IT" sz="2400" b="1" kern="1200" dirty="0"/>
            </a:p>
          </p:txBody>
        </p:sp>
        <p:sp>
          <p:nvSpPr>
            <p:cNvPr id="7" name="Figura a mano libera 6"/>
            <p:cNvSpPr/>
            <p:nvPr/>
          </p:nvSpPr>
          <p:spPr>
            <a:xfrm>
              <a:off x="3081565" y="760769"/>
              <a:ext cx="2766785" cy="2212174"/>
            </a:xfrm>
            <a:custGeom>
              <a:avLst/>
              <a:gdLst>
                <a:gd name="connsiteX0" fmla="*/ 0 w 2545927"/>
                <a:gd name="connsiteY0" fmla="*/ 1106087 h 2212174"/>
                <a:gd name="connsiteX1" fmla="*/ 438034 w 2545927"/>
                <a:gd name="connsiteY1" fmla="*/ 271156 h 2212174"/>
                <a:gd name="connsiteX2" fmla="*/ 1272966 w 2545927"/>
                <a:gd name="connsiteY2" fmla="*/ 2 h 2212174"/>
                <a:gd name="connsiteX3" fmla="*/ 2107898 w 2545927"/>
                <a:gd name="connsiteY3" fmla="*/ 271159 h 2212174"/>
                <a:gd name="connsiteX4" fmla="*/ 2545929 w 2545927"/>
                <a:gd name="connsiteY4" fmla="*/ 1106092 h 2212174"/>
                <a:gd name="connsiteX5" fmla="*/ 2107896 w 2545927"/>
                <a:gd name="connsiteY5" fmla="*/ 1941024 h 2212174"/>
                <a:gd name="connsiteX6" fmla="*/ 1272964 w 2545927"/>
                <a:gd name="connsiteY6" fmla="*/ 2212179 h 2212174"/>
                <a:gd name="connsiteX7" fmla="*/ 438032 w 2545927"/>
                <a:gd name="connsiteY7" fmla="*/ 1941023 h 2212174"/>
                <a:gd name="connsiteX8" fmla="*/ 0 w 2545927"/>
                <a:gd name="connsiteY8" fmla="*/ 1106091 h 2212174"/>
                <a:gd name="connsiteX9" fmla="*/ 0 w 2545927"/>
                <a:gd name="connsiteY9" fmla="*/ 1106087 h 2212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45927" h="2212174">
                  <a:moveTo>
                    <a:pt x="0" y="1106087"/>
                  </a:moveTo>
                  <a:cubicBezTo>
                    <a:pt x="0" y="785797"/>
                    <a:pt x="159785" y="481233"/>
                    <a:pt x="438034" y="271156"/>
                  </a:cubicBezTo>
                  <a:cubicBezTo>
                    <a:pt x="669641" y="96293"/>
                    <a:pt x="966142" y="1"/>
                    <a:pt x="1272966" y="2"/>
                  </a:cubicBezTo>
                  <a:cubicBezTo>
                    <a:pt x="1579791" y="2"/>
                    <a:pt x="1876291" y="96295"/>
                    <a:pt x="2107898" y="271159"/>
                  </a:cubicBezTo>
                  <a:cubicBezTo>
                    <a:pt x="2386146" y="481236"/>
                    <a:pt x="2545930" y="785801"/>
                    <a:pt x="2545929" y="1106092"/>
                  </a:cubicBezTo>
                  <a:cubicBezTo>
                    <a:pt x="2545929" y="1426382"/>
                    <a:pt x="2386144" y="1730947"/>
                    <a:pt x="2107896" y="1941024"/>
                  </a:cubicBezTo>
                  <a:cubicBezTo>
                    <a:pt x="1876289" y="2115887"/>
                    <a:pt x="1579789" y="2212179"/>
                    <a:pt x="1272964" y="2212179"/>
                  </a:cubicBezTo>
                  <a:cubicBezTo>
                    <a:pt x="966140" y="2212179"/>
                    <a:pt x="669639" y="2115886"/>
                    <a:pt x="438032" y="1941023"/>
                  </a:cubicBezTo>
                  <a:cubicBezTo>
                    <a:pt x="159784" y="1730946"/>
                    <a:pt x="0" y="1426381"/>
                    <a:pt x="0" y="1106091"/>
                  </a:cubicBezTo>
                  <a:lnTo>
                    <a:pt x="0" y="1106087"/>
                  </a:lnTo>
                  <a:close/>
                </a:path>
              </a:pathLst>
            </a:custGeom>
            <a:scene3d>
              <a:camera prst="orthographicFront">
                <a:rot lat="0" lon="0" rev="0"/>
              </a:camera>
              <a:lightRig rig="contrasting" dir="t">
                <a:rot lat="0" lon="0" rev="1200000"/>
              </a:lightRig>
            </a:scene3d>
            <a:sp3d contourW="12700" prstMaterial="clear">
              <a:bevelT w="177800" h="254000"/>
              <a:bevelB w="152400"/>
            </a:sp3d>
          </p:spPr>
          <p:style>
            <a:lnRef idx="0">
              <a:schemeClr val="lt1">
                <a:hueOff val="0"/>
                <a:satOff val="0"/>
                <a:lumOff val="0"/>
                <a:alphaOff val="0"/>
              </a:schemeClr>
            </a:lnRef>
            <a:fillRef idx="1">
              <a:schemeClr val="accent1">
                <a:shade val="80000"/>
                <a:alpha val="50000"/>
                <a:hueOff val="220822"/>
                <a:satOff val="8341"/>
                <a:lumOff val="12934"/>
                <a:alphaOff val="0"/>
              </a:schemeClr>
            </a:fillRef>
            <a:effectRef idx="0">
              <a:schemeClr val="accent1">
                <a:shade val="80000"/>
                <a:alpha val="50000"/>
                <a:hueOff val="220822"/>
                <a:satOff val="8341"/>
                <a:lumOff val="12934"/>
                <a:alphaOff val="0"/>
              </a:schemeClr>
            </a:effectRef>
            <a:fontRef idx="minor">
              <a:schemeClr val="tx1"/>
            </a:fontRef>
          </p:style>
          <p:txBody>
            <a:bodyPr spcFirstLastPara="0" vert="horz" wrap="square" lIns="393163" tIns="344285" rIns="393163" bIns="344285" numCol="1" spcCol="1270" anchor="ctr" anchorCtr="0">
              <a:noAutofit/>
            </a:bodyPr>
            <a:lstStyle/>
            <a:p>
              <a:pPr lvl="0" algn="ctr" defTabSz="711200">
                <a:lnSpc>
                  <a:spcPct val="90000"/>
                </a:lnSpc>
                <a:spcBef>
                  <a:spcPct val="0"/>
                </a:spcBef>
                <a:spcAft>
                  <a:spcPct val="35000"/>
                </a:spcAft>
              </a:pPr>
              <a:r>
                <a:rPr lang="it-IT" sz="1600" kern="1200" dirty="0" smtClean="0"/>
                <a:t>CARATTERISTICHE INDIVIDUALI</a:t>
              </a:r>
              <a:endParaRPr lang="it-IT" sz="1600" kern="1200" dirty="0"/>
            </a:p>
          </p:txBody>
        </p:sp>
        <p:sp>
          <p:nvSpPr>
            <p:cNvPr id="8" name="Figura a mano libera 7"/>
            <p:cNvSpPr/>
            <p:nvPr/>
          </p:nvSpPr>
          <p:spPr>
            <a:xfrm>
              <a:off x="4874283" y="2244493"/>
              <a:ext cx="3085313" cy="1990322"/>
            </a:xfrm>
            <a:custGeom>
              <a:avLst/>
              <a:gdLst>
                <a:gd name="connsiteX0" fmla="*/ 0 w 3085313"/>
                <a:gd name="connsiteY0" fmla="*/ 995161 h 1990322"/>
                <a:gd name="connsiteX1" fmla="*/ 706403 w 3085313"/>
                <a:gd name="connsiteY1" fmla="*/ 158907 h 1990322"/>
                <a:gd name="connsiteX2" fmla="*/ 1542659 w 3085313"/>
                <a:gd name="connsiteY2" fmla="*/ 2 h 1990322"/>
                <a:gd name="connsiteX3" fmla="*/ 2378915 w 3085313"/>
                <a:gd name="connsiteY3" fmla="*/ 158908 h 1990322"/>
                <a:gd name="connsiteX4" fmla="*/ 3085315 w 3085313"/>
                <a:gd name="connsiteY4" fmla="*/ 995166 h 1990322"/>
                <a:gd name="connsiteX5" fmla="*/ 2378913 w 3085313"/>
                <a:gd name="connsiteY5" fmla="*/ 1831422 h 1990322"/>
                <a:gd name="connsiteX6" fmla="*/ 1542657 w 3085313"/>
                <a:gd name="connsiteY6" fmla="*/ 1990327 h 1990322"/>
                <a:gd name="connsiteX7" fmla="*/ 706401 w 3085313"/>
                <a:gd name="connsiteY7" fmla="*/ 1831421 h 1990322"/>
                <a:gd name="connsiteX8" fmla="*/ 1 w 3085313"/>
                <a:gd name="connsiteY8" fmla="*/ 995164 h 1990322"/>
                <a:gd name="connsiteX9" fmla="*/ 0 w 3085313"/>
                <a:gd name="connsiteY9" fmla="*/ 995161 h 1990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85313" h="1990322">
                  <a:moveTo>
                    <a:pt x="0" y="995161"/>
                  </a:moveTo>
                  <a:cubicBezTo>
                    <a:pt x="1" y="657103"/>
                    <a:pt x="266038" y="342163"/>
                    <a:pt x="706403" y="158907"/>
                  </a:cubicBezTo>
                  <a:cubicBezTo>
                    <a:pt x="955674" y="55174"/>
                    <a:pt x="1246021" y="2"/>
                    <a:pt x="1542659" y="2"/>
                  </a:cubicBezTo>
                  <a:cubicBezTo>
                    <a:pt x="1839297" y="2"/>
                    <a:pt x="2129644" y="55174"/>
                    <a:pt x="2378915" y="158908"/>
                  </a:cubicBezTo>
                  <a:cubicBezTo>
                    <a:pt x="2819281" y="342166"/>
                    <a:pt x="3085316" y="657107"/>
                    <a:pt x="3085315" y="995166"/>
                  </a:cubicBezTo>
                  <a:cubicBezTo>
                    <a:pt x="3085315" y="1333224"/>
                    <a:pt x="2819279" y="1648164"/>
                    <a:pt x="2378913" y="1831422"/>
                  </a:cubicBezTo>
                  <a:cubicBezTo>
                    <a:pt x="2129642" y="1935156"/>
                    <a:pt x="1839295" y="1990327"/>
                    <a:pt x="1542657" y="1990327"/>
                  </a:cubicBezTo>
                  <a:cubicBezTo>
                    <a:pt x="1246019" y="1990327"/>
                    <a:pt x="955672" y="1935155"/>
                    <a:pt x="706401" y="1831421"/>
                  </a:cubicBezTo>
                  <a:cubicBezTo>
                    <a:pt x="266035" y="1648163"/>
                    <a:pt x="0" y="1333223"/>
                    <a:pt x="1" y="995164"/>
                  </a:cubicBezTo>
                  <a:cubicBezTo>
                    <a:pt x="1" y="995163"/>
                    <a:pt x="0" y="995162"/>
                    <a:pt x="0" y="995161"/>
                  </a:cubicBezTo>
                  <a:close/>
                </a:path>
              </a:pathLst>
            </a:custGeom>
            <a:scene3d>
              <a:camera prst="orthographicFront">
                <a:rot lat="0" lon="0" rev="0"/>
              </a:camera>
              <a:lightRig rig="contrasting" dir="t">
                <a:rot lat="0" lon="0" rev="1200000"/>
              </a:lightRig>
            </a:scene3d>
            <a:sp3d contourW="12700" prstMaterial="clear">
              <a:bevelT w="177800" h="254000"/>
              <a:bevelB w="152400"/>
            </a:sp3d>
          </p:spPr>
          <p:style>
            <a:lnRef idx="0">
              <a:schemeClr val="lt1">
                <a:hueOff val="0"/>
                <a:satOff val="0"/>
                <a:lumOff val="0"/>
                <a:alphaOff val="0"/>
              </a:schemeClr>
            </a:lnRef>
            <a:fillRef idx="1">
              <a:schemeClr val="accent1">
                <a:shade val="80000"/>
                <a:alpha val="50000"/>
                <a:hueOff val="441643"/>
                <a:satOff val="16682"/>
                <a:lumOff val="25867"/>
                <a:alphaOff val="0"/>
              </a:schemeClr>
            </a:fillRef>
            <a:effectRef idx="0">
              <a:schemeClr val="accent1">
                <a:shade val="80000"/>
                <a:alpha val="50000"/>
                <a:hueOff val="441643"/>
                <a:satOff val="16682"/>
                <a:lumOff val="25867"/>
                <a:alphaOff val="0"/>
              </a:schemeClr>
            </a:effectRef>
            <a:fontRef idx="minor">
              <a:schemeClr val="tx1"/>
            </a:fontRef>
          </p:style>
          <p:txBody>
            <a:bodyPr spcFirstLastPara="0" vert="horz" wrap="square" lIns="472154" tIns="311796" rIns="472154" bIns="311796" numCol="1" spcCol="1270" anchor="ctr" anchorCtr="0">
              <a:noAutofit/>
            </a:bodyPr>
            <a:lstStyle/>
            <a:p>
              <a:pPr lvl="0" algn="ctr" defTabSz="711200">
                <a:lnSpc>
                  <a:spcPct val="90000"/>
                </a:lnSpc>
                <a:spcBef>
                  <a:spcPct val="0"/>
                </a:spcBef>
                <a:spcAft>
                  <a:spcPct val="35000"/>
                </a:spcAft>
              </a:pPr>
              <a:r>
                <a:rPr lang="it-IT" sz="1600" kern="1200" dirty="0" smtClean="0"/>
                <a:t>SITUAZIONI AMBIENTALI E SOCIALI</a:t>
              </a:r>
              <a:endParaRPr lang="it-IT" sz="1600" kern="1200" dirty="0"/>
            </a:p>
          </p:txBody>
        </p:sp>
        <p:sp>
          <p:nvSpPr>
            <p:cNvPr id="9" name="Figura a mano libera 8"/>
            <p:cNvSpPr/>
            <p:nvPr/>
          </p:nvSpPr>
          <p:spPr>
            <a:xfrm>
              <a:off x="3124659" y="3478125"/>
              <a:ext cx="2826164" cy="2588611"/>
            </a:xfrm>
            <a:custGeom>
              <a:avLst/>
              <a:gdLst>
                <a:gd name="connsiteX0" fmla="*/ 0 w 2826164"/>
                <a:gd name="connsiteY0" fmla="*/ 1294306 h 2588611"/>
                <a:gd name="connsiteX1" fmla="*/ 458638 w 2826164"/>
                <a:gd name="connsiteY1" fmla="*/ 339861 h 2588611"/>
                <a:gd name="connsiteX2" fmla="*/ 1413085 w 2826164"/>
                <a:gd name="connsiteY2" fmla="*/ 2 h 2588611"/>
                <a:gd name="connsiteX3" fmla="*/ 2367531 w 2826164"/>
                <a:gd name="connsiteY3" fmla="*/ 339863 h 2588611"/>
                <a:gd name="connsiteX4" fmla="*/ 2826166 w 2826164"/>
                <a:gd name="connsiteY4" fmla="*/ 1294310 h 2588611"/>
                <a:gd name="connsiteX5" fmla="*/ 2367530 w 2826164"/>
                <a:gd name="connsiteY5" fmla="*/ 2248756 h 2588611"/>
                <a:gd name="connsiteX6" fmla="*/ 1413084 w 2826164"/>
                <a:gd name="connsiteY6" fmla="*/ 2588616 h 2588611"/>
                <a:gd name="connsiteX7" fmla="*/ 458638 w 2826164"/>
                <a:gd name="connsiteY7" fmla="*/ 2248755 h 2588611"/>
                <a:gd name="connsiteX8" fmla="*/ 3 w 2826164"/>
                <a:gd name="connsiteY8" fmla="*/ 1294308 h 2588611"/>
                <a:gd name="connsiteX9" fmla="*/ 0 w 2826164"/>
                <a:gd name="connsiteY9" fmla="*/ 1294306 h 258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6164" h="2588611">
                  <a:moveTo>
                    <a:pt x="0" y="1294306"/>
                  </a:moveTo>
                  <a:cubicBezTo>
                    <a:pt x="1" y="931327"/>
                    <a:pt x="166406" y="585029"/>
                    <a:pt x="458638" y="339861"/>
                  </a:cubicBezTo>
                  <a:cubicBezTo>
                    <a:pt x="719206" y="121257"/>
                    <a:pt x="1059734" y="2"/>
                    <a:pt x="1413085" y="2"/>
                  </a:cubicBezTo>
                  <a:cubicBezTo>
                    <a:pt x="1766435" y="2"/>
                    <a:pt x="2106964" y="121259"/>
                    <a:pt x="2367531" y="339863"/>
                  </a:cubicBezTo>
                  <a:cubicBezTo>
                    <a:pt x="2659762" y="585032"/>
                    <a:pt x="2826166" y="931331"/>
                    <a:pt x="2826166" y="1294310"/>
                  </a:cubicBezTo>
                  <a:cubicBezTo>
                    <a:pt x="2826166" y="1657289"/>
                    <a:pt x="2659761" y="2003587"/>
                    <a:pt x="2367530" y="2248756"/>
                  </a:cubicBezTo>
                  <a:cubicBezTo>
                    <a:pt x="2106963" y="2467360"/>
                    <a:pt x="1766434" y="2588616"/>
                    <a:pt x="1413084" y="2588616"/>
                  </a:cubicBezTo>
                  <a:cubicBezTo>
                    <a:pt x="1059734" y="2588616"/>
                    <a:pt x="719205" y="2467360"/>
                    <a:pt x="458638" y="2248755"/>
                  </a:cubicBezTo>
                  <a:cubicBezTo>
                    <a:pt x="166407" y="2003586"/>
                    <a:pt x="2" y="1657287"/>
                    <a:pt x="3" y="1294308"/>
                  </a:cubicBezTo>
                  <a:cubicBezTo>
                    <a:pt x="2" y="1294307"/>
                    <a:pt x="1" y="1294307"/>
                    <a:pt x="0" y="1294306"/>
                  </a:cubicBezTo>
                  <a:close/>
                </a:path>
              </a:pathLst>
            </a:custGeom>
            <a:scene3d>
              <a:camera prst="orthographicFront">
                <a:rot lat="0" lon="0" rev="0"/>
              </a:camera>
              <a:lightRig rig="contrasting" dir="t">
                <a:rot lat="0" lon="0" rev="1200000"/>
              </a:lightRig>
            </a:scene3d>
            <a:sp3d contourW="12700" prstMaterial="clear">
              <a:bevelT w="177800" h="254000"/>
              <a:bevelB w="152400"/>
            </a:sp3d>
          </p:spPr>
          <p:style>
            <a:lnRef idx="0">
              <a:schemeClr val="lt1">
                <a:hueOff val="0"/>
                <a:satOff val="0"/>
                <a:lumOff val="0"/>
                <a:alphaOff val="0"/>
              </a:schemeClr>
            </a:lnRef>
            <a:fillRef idx="1">
              <a:schemeClr val="accent1">
                <a:shade val="80000"/>
                <a:alpha val="50000"/>
                <a:hueOff val="441643"/>
                <a:satOff val="16682"/>
                <a:lumOff val="25867"/>
                <a:alphaOff val="0"/>
              </a:schemeClr>
            </a:fillRef>
            <a:effectRef idx="0">
              <a:schemeClr val="accent1">
                <a:shade val="80000"/>
                <a:alpha val="50000"/>
                <a:hueOff val="441643"/>
                <a:satOff val="16682"/>
                <a:lumOff val="25867"/>
                <a:alphaOff val="0"/>
              </a:schemeClr>
            </a:effectRef>
            <a:fontRef idx="minor">
              <a:schemeClr val="tx1"/>
            </a:fontRef>
          </p:style>
          <p:txBody>
            <a:bodyPr spcFirstLastPara="0" vert="horz" wrap="square" lIns="434202" tIns="399413" rIns="434202" bIns="399413" numCol="1" spcCol="1270" anchor="ctr" anchorCtr="0">
              <a:noAutofit/>
            </a:bodyPr>
            <a:lstStyle/>
            <a:p>
              <a:pPr lvl="0" algn="ctr" defTabSz="711200">
                <a:lnSpc>
                  <a:spcPct val="90000"/>
                </a:lnSpc>
                <a:spcBef>
                  <a:spcPct val="0"/>
                </a:spcBef>
                <a:spcAft>
                  <a:spcPct val="35000"/>
                </a:spcAft>
              </a:pPr>
              <a:r>
                <a:rPr lang="it-IT" sz="1600" kern="1200" dirty="0" smtClean="0"/>
                <a:t>STILE </a:t>
              </a:r>
              <a:r>
                <a:rPr lang="it-IT" sz="1600" kern="1200" dirty="0" err="1" smtClean="0"/>
                <a:t>DI</a:t>
              </a:r>
              <a:r>
                <a:rPr lang="it-IT" sz="1600" kern="1200" dirty="0" smtClean="0"/>
                <a:t> ATTACCAMENTO</a:t>
              </a:r>
              <a:endParaRPr lang="it-IT" sz="1600" kern="1200" dirty="0"/>
            </a:p>
          </p:txBody>
        </p:sp>
        <p:sp>
          <p:nvSpPr>
            <p:cNvPr id="10" name="Figura a mano libera 9"/>
            <p:cNvSpPr/>
            <p:nvPr/>
          </p:nvSpPr>
          <p:spPr>
            <a:xfrm>
              <a:off x="1085462" y="2362198"/>
              <a:ext cx="2878429" cy="2021577"/>
            </a:xfrm>
            <a:custGeom>
              <a:avLst/>
              <a:gdLst>
                <a:gd name="connsiteX0" fmla="*/ 0 w 2878429"/>
                <a:gd name="connsiteY0" fmla="*/ 1010789 h 2021577"/>
                <a:gd name="connsiteX1" fmla="*/ 612048 w 2878429"/>
                <a:gd name="connsiteY1" fmla="*/ 183622 h 2021577"/>
                <a:gd name="connsiteX2" fmla="*/ 1439216 w 2878429"/>
                <a:gd name="connsiteY2" fmla="*/ 2 h 2021577"/>
                <a:gd name="connsiteX3" fmla="*/ 2266385 w 2878429"/>
                <a:gd name="connsiteY3" fmla="*/ 183624 h 2021577"/>
                <a:gd name="connsiteX4" fmla="*/ 2878430 w 2878429"/>
                <a:gd name="connsiteY4" fmla="*/ 1010794 h 2021577"/>
                <a:gd name="connsiteX5" fmla="*/ 2266383 w 2878429"/>
                <a:gd name="connsiteY5" fmla="*/ 1837962 h 2021577"/>
                <a:gd name="connsiteX6" fmla="*/ 1439215 w 2878429"/>
                <a:gd name="connsiteY6" fmla="*/ 2021583 h 2021577"/>
                <a:gd name="connsiteX7" fmla="*/ 612046 w 2878429"/>
                <a:gd name="connsiteY7" fmla="*/ 1837962 h 2021577"/>
                <a:gd name="connsiteX8" fmla="*/ 0 w 2878429"/>
                <a:gd name="connsiteY8" fmla="*/ 1010793 h 2021577"/>
                <a:gd name="connsiteX9" fmla="*/ 0 w 2878429"/>
                <a:gd name="connsiteY9" fmla="*/ 1010789 h 2021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78429" h="2021577">
                  <a:moveTo>
                    <a:pt x="0" y="1010789"/>
                  </a:moveTo>
                  <a:cubicBezTo>
                    <a:pt x="1" y="681510"/>
                    <a:pt x="228374" y="372870"/>
                    <a:pt x="612048" y="183622"/>
                  </a:cubicBezTo>
                  <a:cubicBezTo>
                    <a:pt x="854318" y="64122"/>
                    <a:pt x="1143166" y="2"/>
                    <a:pt x="1439216" y="2"/>
                  </a:cubicBezTo>
                  <a:cubicBezTo>
                    <a:pt x="1735267" y="2"/>
                    <a:pt x="2024115" y="64123"/>
                    <a:pt x="2266385" y="183624"/>
                  </a:cubicBezTo>
                  <a:cubicBezTo>
                    <a:pt x="2650059" y="372873"/>
                    <a:pt x="2878431" y="681514"/>
                    <a:pt x="2878430" y="1010794"/>
                  </a:cubicBezTo>
                  <a:cubicBezTo>
                    <a:pt x="2878430" y="1340073"/>
                    <a:pt x="2650057" y="1648714"/>
                    <a:pt x="2266383" y="1837962"/>
                  </a:cubicBezTo>
                  <a:cubicBezTo>
                    <a:pt x="2024113" y="1957462"/>
                    <a:pt x="1735265" y="2021583"/>
                    <a:pt x="1439215" y="2021583"/>
                  </a:cubicBezTo>
                  <a:cubicBezTo>
                    <a:pt x="1143164" y="2021583"/>
                    <a:pt x="854316" y="1957462"/>
                    <a:pt x="612046" y="1837962"/>
                  </a:cubicBezTo>
                  <a:cubicBezTo>
                    <a:pt x="228372" y="1648713"/>
                    <a:pt x="-1" y="1340072"/>
                    <a:pt x="0" y="1010793"/>
                  </a:cubicBezTo>
                  <a:lnTo>
                    <a:pt x="0" y="1010789"/>
                  </a:lnTo>
                  <a:close/>
                </a:path>
              </a:pathLst>
            </a:custGeom>
            <a:scene3d>
              <a:camera prst="orthographicFront">
                <a:rot lat="0" lon="0" rev="0"/>
              </a:camera>
              <a:lightRig rig="contrasting" dir="t">
                <a:rot lat="0" lon="0" rev="1200000"/>
              </a:lightRig>
            </a:scene3d>
            <a:sp3d contourW="12700" prstMaterial="clear">
              <a:bevelT w="177800" h="254000"/>
              <a:bevelB w="152400"/>
            </a:sp3d>
          </p:spPr>
          <p:style>
            <a:lnRef idx="0">
              <a:schemeClr val="lt1">
                <a:hueOff val="0"/>
                <a:satOff val="0"/>
                <a:lumOff val="0"/>
                <a:alphaOff val="0"/>
              </a:schemeClr>
            </a:lnRef>
            <a:fillRef idx="1">
              <a:schemeClr val="accent1">
                <a:shade val="80000"/>
                <a:alpha val="50000"/>
                <a:hueOff val="220822"/>
                <a:satOff val="8341"/>
                <a:lumOff val="12934"/>
                <a:alphaOff val="0"/>
              </a:schemeClr>
            </a:fillRef>
            <a:effectRef idx="0">
              <a:schemeClr val="accent1">
                <a:shade val="80000"/>
                <a:alpha val="50000"/>
                <a:hueOff val="220822"/>
                <a:satOff val="8341"/>
                <a:lumOff val="12934"/>
                <a:alphaOff val="0"/>
              </a:schemeClr>
            </a:effectRef>
            <a:fontRef idx="minor">
              <a:schemeClr val="tx1"/>
            </a:fontRef>
          </p:style>
          <p:txBody>
            <a:bodyPr spcFirstLastPara="0" vert="horz" wrap="square" lIns="441856" tIns="316373" rIns="441856" bIns="316373" numCol="1" spcCol="1270" anchor="ctr" anchorCtr="0">
              <a:noAutofit/>
            </a:bodyPr>
            <a:lstStyle/>
            <a:p>
              <a:pPr lvl="0" algn="ctr" defTabSz="711200">
                <a:lnSpc>
                  <a:spcPct val="90000"/>
                </a:lnSpc>
                <a:spcBef>
                  <a:spcPct val="0"/>
                </a:spcBef>
                <a:spcAft>
                  <a:spcPct val="35000"/>
                </a:spcAft>
              </a:pPr>
              <a:r>
                <a:rPr lang="it-IT" sz="1600" kern="1200" dirty="0" smtClean="0"/>
                <a:t>PARENTING</a:t>
              </a:r>
              <a:endParaRPr lang="it-IT" sz="1600" kern="12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Bottom)">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0" y="0"/>
            <a:ext cx="8172450" cy="6858000"/>
          </a:xfrm>
        </p:spPr>
        <p:txBody>
          <a:bodyPr/>
          <a:lstStyle/>
          <a:p>
            <a:pPr algn="just" eaLnBrk="1" hangingPunct="1">
              <a:buFont typeface="Wingdings 2" pitchFamily="18" charset="2"/>
              <a:buNone/>
            </a:pPr>
            <a:r>
              <a:rPr lang="it-IT" sz="2000" b="1" dirty="0" smtClean="0">
                <a:latin typeface="Arial" charset="0"/>
                <a:cs typeface="Arial" charset="0"/>
              </a:rPr>
              <a:t>	Sistema comportamentale</a:t>
            </a:r>
            <a:r>
              <a:rPr lang="it-IT" sz="2000" dirty="0" smtClean="0">
                <a:latin typeface="Arial" charset="0"/>
                <a:cs typeface="Arial" charset="0"/>
              </a:rPr>
              <a:t>: </a:t>
            </a:r>
          </a:p>
          <a:p>
            <a:pPr algn="ctr" eaLnBrk="1" hangingPunct="1">
              <a:buFont typeface="Wingdings 2" pitchFamily="18" charset="2"/>
              <a:buNone/>
            </a:pPr>
            <a:r>
              <a:rPr lang="it-IT" sz="2000" dirty="0" smtClean="0">
                <a:latin typeface="Arial" charset="0"/>
                <a:cs typeface="Arial" charset="0"/>
              </a:rPr>
              <a:t>	attivato da sistemi neuronali cerebrali, che cooperano tra loro orientando il comportamento </a:t>
            </a:r>
          </a:p>
          <a:p>
            <a:pPr algn="just" eaLnBrk="1" hangingPunct="1">
              <a:buFont typeface="Wingdings 2" pitchFamily="18" charset="2"/>
              <a:buNone/>
            </a:pPr>
            <a:endParaRPr lang="it-IT" sz="2000" dirty="0" smtClean="0">
              <a:latin typeface="Arial" charset="0"/>
              <a:cs typeface="Arial" charset="0"/>
            </a:endParaRPr>
          </a:p>
          <a:p>
            <a:pPr algn="just" eaLnBrk="1" hangingPunct="1">
              <a:buFont typeface="Wingdings 2" pitchFamily="18" charset="2"/>
              <a:buNone/>
            </a:pPr>
            <a:endParaRPr lang="it-IT" sz="2000" dirty="0" smtClean="0">
              <a:latin typeface="Arial" charset="0"/>
              <a:cs typeface="Arial" charset="0"/>
            </a:endParaRPr>
          </a:p>
          <a:p>
            <a:pPr algn="just" eaLnBrk="1" hangingPunct="1">
              <a:buFont typeface="Wingdings 2" pitchFamily="18" charset="2"/>
              <a:buNone/>
            </a:pPr>
            <a:endParaRPr lang="it-IT" sz="2000" dirty="0" smtClean="0">
              <a:latin typeface="Arial" charset="0"/>
              <a:cs typeface="Arial" charset="0"/>
            </a:endParaRPr>
          </a:p>
          <a:p>
            <a:pPr algn="just" eaLnBrk="1" hangingPunct="1">
              <a:buFont typeface="Wingdings 2" pitchFamily="18" charset="2"/>
              <a:buNone/>
            </a:pPr>
            <a:endParaRPr lang="it-IT" sz="2000" dirty="0" smtClean="0">
              <a:latin typeface="Arial" charset="0"/>
              <a:cs typeface="Arial" charset="0"/>
            </a:endParaRPr>
          </a:p>
          <a:p>
            <a:pPr algn="just" eaLnBrk="1" hangingPunct="1">
              <a:buFont typeface="Wingdings 2" pitchFamily="18" charset="2"/>
              <a:buNone/>
            </a:pPr>
            <a:r>
              <a:rPr lang="it-IT" sz="2000" b="1" dirty="0" smtClean="0">
                <a:latin typeface="Arial" charset="0"/>
                <a:cs typeface="Arial" charset="0"/>
              </a:rPr>
              <a:t>	</a:t>
            </a:r>
          </a:p>
          <a:p>
            <a:pPr algn="ctr" eaLnBrk="1" hangingPunct="1">
              <a:buFont typeface="Wingdings 2" pitchFamily="18" charset="2"/>
              <a:buNone/>
            </a:pPr>
            <a:r>
              <a:rPr lang="it-IT" sz="2000" b="1" dirty="0" smtClean="0">
                <a:latin typeface="Arial" charset="0"/>
                <a:cs typeface="Arial" charset="0"/>
              </a:rPr>
              <a:t>    Motivazionale</a:t>
            </a:r>
            <a:r>
              <a:rPr lang="it-IT" sz="2000" dirty="0" smtClean="0">
                <a:latin typeface="Arial" charset="0"/>
                <a:cs typeface="Arial" charset="0"/>
              </a:rPr>
              <a:t>: il comportamento è orientato verso un determinato scopo connesso con la sopravvivenza e la realizzazione individuale.</a:t>
            </a:r>
          </a:p>
          <a:p>
            <a:pPr algn="just" eaLnBrk="1" hangingPunct="1">
              <a:buFont typeface="Wingdings 2" pitchFamily="18" charset="2"/>
              <a:buNone/>
            </a:pPr>
            <a:r>
              <a:rPr lang="it-IT" sz="2000" dirty="0" smtClean="0">
                <a:latin typeface="Arial" charset="0"/>
                <a:cs typeface="Arial" charset="0"/>
              </a:rPr>
              <a:t/>
            </a:r>
            <a:br>
              <a:rPr lang="it-IT" sz="2000" dirty="0" smtClean="0">
                <a:latin typeface="Arial" charset="0"/>
                <a:cs typeface="Arial" charset="0"/>
              </a:rPr>
            </a:br>
            <a:r>
              <a:rPr lang="it-IT" sz="2000" dirty="0" smtClean="0">
                <a:latin typeface="Arial" charset="0"/>
                <a:cs typeface="Arial" charset="0"/>
              </a:rPr>
              <a:t>Negli esseri umani precocemente, la </a:t>
            </a:r>
            <a:r>
              <a:rPr lang="it-IT" sz="2000" u="sng" dirty="0" smtClean="0">
                <a:latin typeface="Arial" charset="0"/>
                <a:cs typeface="Arial" charset="0"/>
              </a:rPr>
              <a:t>motivazione </a:t>
            </a:r>
            <a:r>
              <a:rPr lang="it-IT" sz="2000" dirty="0" smtClean="0">
                <a:latin typeface="Arial" charset="0"/>
                <a:cs typeface="Arial" charset="0"/>
              </a:rPr>
              <a:t>(spinta inizialmente istintiva, poi mediata dall’apprendimento) implica un desiderio che influenza la volontà; </a:t>
            </a:r>
            <a:r>
              <a:rPr lang="it-IT" sz="2000" b="1" dirty="0" smtClean="0">
                <a:latin typeface="Arial" charset="0"/>
                <a:cs typeface="Arial" charset="0"/>
              </a:rPr>
              <a:t>cioè la capacità consapevole di mobilizzare le risorse per raggiungere un dato fine.</a:t>
            </a:r>
          </a:p>
          <a:p>
            <a:pPr algn="just" eaLnBrk="1" hangingPunct="1">
              <a:buFont typeface="Wingdings 2" pitchFamily="18" charset="2"/>
              <a:buNone/>
            </a:pPr>
            <a:r>
              <a:rPr lang="it-IT" sz="2000" dirty="0" smtClean="0">
                <a:latin typeface="Arial" charset="0"/>
                <a:cs typeface="Arial" charset="0"/>
              </a:rPr>
              <a:t/>
            </a:r>
            <a:br>
              <a:rPr lang="it-IT" sz="2000" dirty="0" smtClean="0">
                <a:latin typeface="Arial" charset="0"/>
                <a:cs typeface="Arial" charset="0"/>
              </a:rPr>
            </a:br>
            <a:r>
              <a:rPr lang="it-IT" sz="2000" b="1" dirty="0" smtClean="0">
                <a:latin typeface="Arial" charset="0"/>
                <a:cs typeface="Arial" charset="0"/>
              </a:rPr>
              <a:t>Il sistema in questione</a:t>
            </a:r>
            <a:r>
              <a:rPr lang="it-IT" sz="2000" dirty="0" smtClean="0">
                <a:latin typeface="Arial" charset="0"/>
                <a:cs typeface="Arial" charset="0"/>
              </a:rPr>
              <a:t> è associato </a:t>
            </a:r>
            <a:r>
              <a:rPr lang="it-IT" sz="2000" u="sng" dirty="0" smtClean="0">
                <a:latin typeface="Arial" charset="0"/>
                <a:cs typeface="Arial" charset="0"/>
              </a:rPr>
              <a:t>a pattern emozionali specifici e inserito all’interno di un assetto relazionale</a:t>
            </a:r>
          </a:p>
        </p:txBody>
      </p:sp>
      <p:pic>
        <p:nvPicPr>
          <p:cNvPr id="34819" name="Picture 3" descr="C:\Users\alessandra\Desktop\neuroni.bmp"/>
          <p:cNvPicPr>
            <a:picLocks noChangeAspect="1" noChangeArrowheads="1"/>
          </p:cNvPicPr>
          <p:nvPr/>
        </p:nvPicPr>
        <p:blipFill>
          <a:blip r:embed="rId2" cstate="print"/>
          <a:srcRect/>
          <a:stretch>
            <a:fillRect/>
          </a:stretch>
        </p:blipFill>
        <p:spPr bwMode="auto">
          <a:xfrm>
            <a:off x="323850" y="1196975"/>
            <a:ext cx="2303463" cy="1223963"/>
          </a:xfrm>
          <a:prstGeom prst="rect">
            <a:avLst/>
          </a:prstGeom>
          <a:noFill/>
          <a:ln w="9525">
            <a:noFill/>
            <a:miter lim="800000"/>
            <a:headEnd/>
            <a:tailEnd/>
          </a:ln>
        </p:spPr>
      </p:pic>
      <p:sp>
        <p:nvSpPr>
          <p:cNvPr id="6" name="Right Arrow 5"/>
          <p:cNvSpPr/>
          <p:nvPr/>
        </p:nvSpPr>
        <p:spPr>
          <a:xfrm>
            <a:off x="2700338" y="1773238"/>
            <a:ext cx="503237" cy="71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pic>
        <p:nvPicPr>
          <p:cNvPr id="34821" name="Picture 8" descr="C:\Users\alessandra\Desktop\piange.bmp"/>
          <p:cNvPicPr>
            <a:picLocks noChangeAspect="1" noChangeArrowheads="1"/>
          </p:cNvPicPr>
          <p:nvPr/>
        </p:nvPicPr>
        <p:blipFill>
          <a:blip r:embed="rId3" cstate="print"/>
          <a:srcRect/>
          <a:stretch>
            <a:fillRect/>
          </a:stretch>
        </p:blipFill>
        <p:spPr bwMode="auto">
          <a:xfrm>
            <a:off x="3276600" y="1196975"/>
            <a:ext cx="1809750" cy="1362075"/>
          </a:xfrm>
          <a:prstGeom prst="rect">
            <a:avLst/>
          </a:prstGeom>
          <a:noFill/>
          <a:ln w="9525">
            <a:noFill/>
            <a:miter lim="800000"/>
            <a:headEnd/>
            <a:tailEnd/>
          </a:ln>
        </p:spPr>
      </p:pic>
      <p:sp>
        <p:nvSpPr>
          <p:cNvPr id="9" name="Right Arrow 8"/>
          <p:cNvSpPr/>
          <p:nvPr/>
        </p:nvSpPr>
        <p:spPr>
          <a:xfrm>
            <a:off x="5148263" y="1773238"/>
            <a:ext cx="576262"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pic>
        <p:nvPicPr>
          <p:cNvPr id="34823" name="Picture 10" descr="C:\Users\alessandra\Desktop\consolaz.bmp"/>
          <p:cNvPicPr>
            <a:picLocks noChangeAspect="1" noChangeArrowheads="1"/>
          </p:cNvPicPr>
          <p:nvPr/>
        </p:nvPicPr>
        <p:blipFill>
          <a:blip r:embed="rId4" cstate="print"/>
          <a:srcRect/>
          <a:stretch>
            <a:fillRect/>
          </a:stretch>
        </p:blipFill>
        <p:spPr bwMode="auto">
          <a:xfrm>
            <a:off x="6011863" y="1125538"/>
            <a:ext cx="1712912" cy="15097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Effect transition="in" filter="fade">
                                      <p:cBhvr>
                                        <p:cTn id="7" dur="2000"/>
                                        <p:tgtEl>
                                          <p:spTgt spid="348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4818">
                                            <p:txEl>
                                              <p:pRg st="1" end="1"/>
                                            </p:txEl>
                                          </p:spTgt>
                                        </p:tgtEl>
                                        <p:attrNameLst>
                                          <p:attrName>style.visibility</p:attrName>
                                        </p:attrNameLst>
                                      </p:cBhvr>
                                      <p:to>
                                        <p:strVal val="visible"/>
                                      </p:to>
                                    </p:set>
                                    <p:animEffect transition="in" filter="slide(fromBottom)">
                                      <p:cBhvr>
                                        <p:cTn id="12" dur="500"/>
                                        <p:tgtEl>
                                          <p:spTgt spid="348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4819"/>
                                        </p:tgtEl>
                                        <p:attrNameLst>
                                          <p:attrName>style.visibility</p:attrName>
                                        </p:attrNameLst>
                                      </p:cBhvr>
                                      <p:to>
                                        <p:strVal val="visible"/>
                                      </p:to>
                                    </p:set>
                                    <p:animEffect transition="in" filter="slide(fromBottom)">
                                      <p:cBhvr>
                                        <p:cTn id="17" dur="500"/>
                                        <p:tgtEl>
                                          <p:spTgt spid="3481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lide(fromBottom)">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4821"/>
                                        </p:tgtEl>
                                        <p:attrNameLst>
                                          <p:attrName>style.visibility</p:attrName>
                                        </p:attrNameLst>
                                      </p:cBhvr>
                                      <p:to>
                                        <p:strVal val="visible"/>
                                      </p:to>
                                    </p:set>
                                    <p:animEffect transition="in" filter="slide(fromBottom)">
                                      <p:cBhvr>
                                        <p:cTn id="27" dur="500"/>
                                        <p:tgtEl>
                                          <p:spTgt spid="34821"/>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slide(fromBottom)">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4823"/>
                                        </p:tgtEl>
                                        <p:attrNameLst>
                                          <p:attrName>style.visibility</p:attrName>
                                        </p:attrNameLst>
                                      </p:cBhvr>
                                      <p:to>
                                        <p:strVal val="visible"/>
                                      </p:to>
                                    </p:set>
                                    <p:animEffect transition="in" filter="slide(fromBottom)">
                                      <p:cBhvr>
                                        <p:cTn id="37" dur="500"/>
                                        <p:tgtEl>
                                          <p:spTgt spid="34823"/>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34818">
                                            <p:txEl>
                                              <p:pRg st="7" end="7"/>
                                            </p:txEl>
                                          </p:spTgt>
                                        </p:tgtEl>
                                        <p:attrNameLst>
                                          <p:attrName>style.visibility</p:attrName>
                                        </p:attrNameLst>
                                      </p:cBhvr>
                                      <p:to>
                                        <p:strVal val="visible"/>
                                      </p:to>
                                    </p:set>
                                    <p:animEffect transition="in" filter="slide(fromBottom)">
                                      <p:cBhvr>
                                        <p:cTn id="42" dur="500"/>
                                        <p:tgtEl>
                                          <p:spTgt spid="3481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nodeType="clickEffect">
                                  <p:stCondLst>
                                    <p:cond delay="0"/>
                                  </p:stCondLst>
                                  <p:childTnLst>
                                    <p:set>
                                      <p:cBhvr>
                                        <p:cTn id="46" dur="1" fill="hold">
                                          <p:stCondLst>
                                            <p:cond delay="0"/>
                                          </p:stCondLst>
                                        </p:cTn>
                                        <p:tgtEl>
                                          <p:spTgt spid="34818">
                                            <p:txEl>
                                              <p:pRg st="8" end="8"/>
                                            </p:txEl>
                                          </p:spTgt>
                                        </p:tgtEl>
                                        <p:attrNameLst>
                                          <p:attrName>style.visibility</p:attrName>
                                        </p:attrNameLst>
                                      </p:cBhvr>
                                      <p:to>
                                        <p:strVal val="visible"/>
                                      </p:to>
                                    </p:set>
                                    <p:animEffect transition="in" filter="slide(fromBottom)">
                                      <p:cBhvr>
                                        <p:cTn id="47" dur="500"/>
                                        <p:tgtEl>
                                          <p:spTgt spid="3481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nodeType="clickEffect">
                                  <p:stCondLst>
                                    <p:cond delay="0"/>
                                  </p:stCondLst>
                                  <p:childTnLst>
                                    <p:set>
                                      <p:cBhvr>
                                        <p:cTn id="51" dur="1" fill="hold">
                                          <p:stCondLst>
                                            <p:cond delay="0"/>
                                          </p:stCondLst>
                                        </p:cTn>
                                        <p:tgtEl>
                                          <p:spTgt spid="34818">
                                            <p:txEl>
                                              <p:pRg st="9" end="9"/>
                                            </p:txEl>
                                          </p:spTgt>
                                        </p:tgtEl>
                                        <p:attrNameLst>
                                          <p:attrName>style.visibility</p:attrName>
                                        </p:attrNameLst>
                                      </p:cBhvr>
                                      <p:to>
                                        <p:strVal val="visible"/>
                                      </p:to>
                                    </p:set>
                                    <p:animEffect transition="in" filter="slide(fromBottom)">
                                      <p:cBhvr>
                                        <p:cTn id="52" dur="500"/>
                                        <p:tgtEl>
                                          <p:spTgt spid="3481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20675"/>
            <a:ext cx="7242175" cy="1143000"/>
          </a:xfrm>
        </p:spPr>
        <p:txBody>
          <a:bodyPr/>
          <a:lstStyle/>
          <a:p>
            <a:pPr>
              <a:defRPr/>
            </a:pPr>
            <a:endParaRPr lang="it-IT" dirty="0"/>
          </a:p>
        </p:txBody>
      </p:sp>
      <p:pic>
        <p:nvPicPr>
          <p:cNvPr id="73731" name="Immagine 4" descr="OCCHI.jpg"/>
          <p:cNvPicPr>
            <a:picLocks noChangeAspect="1"/>
          </p:cNvPicPr>
          <p:nvPr/>
        </p:nvPicPr>
        <p:blipFill>
          <a:blip r:embed="rId4" cstate="print">
            <a:lum contrast="-36000"/>
          </a:blip>
          <a:srcRect/>
          <a:stretch>
            <a:fillRect/>
          </a:stretch>
        </p:blipFill>
        <p:spPr bwMode="auto">
          <a:xfrm>
            <a:off x="207963" y="-8303"/>
            <a:ext cx="8593137" cy="6317028"/>
          </a:xfrm>
          <a:prstGeom prst="rect">
            <a:avLst/>
          </a:prstGeom>
          <a:noFill/>
          <a:ln w="9525">
            <a:noFill/>
            <a:miter lim="800000"/>
            <a:headEnd/>
            <a:tailEnd/>
          </a:ln>
        </p:spPr>
      </p:pic>
      <p:sp>
        <p:nvSpPr>
          <p:cNvPr id="73732" name="CasellaDiTesto 2"/>
          <p:cNvSpPr txBox="1">
            <a:spLocks noChangeArrowheads="1"/>
          </p:cNvSpPr>
          <p:nvPr/>
        </p:nvSpPr>
        <p:spPr bwMode="auto">
          <a:xfrm>
            <a:off x="468313" y="1484313"/>
            <a:ext cx="7632700" cy="4124325"/>
          </a:xfrm>
          <a:prstGeom prst="rect">
            <a:avLst/>
          </a:prstGeom>
          <a:noFill/>
          <a:ln w="9525">
            <a:noFill/>
            <a:miter lim="800000"/>
            <a:headEnd/>
            <a:tailEnd/>
          </a:ln>
        </p:spPr>
        <p:txBody>
          <a:bodyPr>
            <a:spAutoFit/>
          </a:bodyPr>
          <a:lstStyle/>
          <a:p>
            <a:pPr algn="ctr"/>
            <a:endParaRPr lang="it-IT" sz="2800" b="1" i="1">
              <a:latin typeface="Garamond" pitchFamily="16" charset="0"/>
            </a:endParaRPr>
          </a:p>
          <a:p>
            <a:pPr algn="ctr"/>
            <a:r>
              <a:rPr lang="it-IT" sz="2800" b="1" i="1">
                <a:latin typeface="Garamond" pitchFamily="16" charset="0"/>
              </a:rPr>
              <a:t>Cosi’ Come Impariamo A Riconoscere Noi Stessi Allo Specchio, Il Bambino Diviene Consapevole Di Se Stesso Vedendo Il Suo Riflesso Nello Specchio Costituito Dalla Coscienza Che Le Altre Persone Hanno Di Lui…</a:t>
            </a:r>
          </a:p>
          <a:p>
            <a:pPr algn="ctr"/>
            <a:endParaRPr lang="it-IT" sz="2000" i="1">
              <a:latin typeface="Garamond" pitchFamily="16" charset="0"/>
            </a:endParaRPr>
          </a:p>
          <a:p>
            <a:pPr algn="ctr"/>
            <a:endParaRPr lang="it-IT" sz="2000" i="1">
              <a:latin typeface="Garamond" pitchFamily="16" charset="0"/>
            </a:endParaRPr>
          </a:p>
          <a:p>
            <a:pPr algn="ctr"/>
            <a:r>
              <a:rPr lang="it-IT"/>
              <a:t>POPPER 1972</a:t>
            </a:r>
          </a:p>
          <a:p>
            <a:pPr algn="ctr"/>
            <a:endParaRPr lang="it-IT"/>
          </a:p>
          <a:p>
            <a:endParaRPr lang="it-IT"/>
          </a:p>
        </p:txBody>
      </p:sp>
      <p:pic>
        <p:nvPicPr>
          <p:cNvPr id="5" name="01 Fango.wma">
            <a:hlinkClick r:id="" action="ppaction://media"/>
          </p:cNvPr>
          <p:cNvPicPr>
            <a:picLocks noRot="1" noChangeAspect="1"/>
          </p:cNvPicPr>
          <p:nvPr>
            <a:audioFile r:link="rId1"/>
          </p:nvPr>
        </p:nvPicPr>
        <p:blipFill>
          <a:blip r:embed="rId5" cstate="print"/>
          <a:srcRect/>
          <a:stretch>
            <a:fillRect/>
          </a:stretch>
        </p:blipFill>
        <p:spPr bwMode="auto">
          <a:xfrm>
            <a:off x="4419600" y="3276600"/>
            <a:ext cx="304800" cy="304800"/>
          </a:xfrm>
          <a:prstGeom prst="rect">
            <a:avLst/>
          </a:prstGeom>
          <a:noFill/>
          <a:ln w="9525">
            <a:noFill/>
            <a:miter lim="800000"/>
            <a:headEnd/>
            <a:tailEnd/>
          </a:ln>
        </p:spPr>
      </p:pic>
      <p:pic>
        <p:nvPicPr>
          <p:cNvPr id="6" name="01 Fango.wma">
            <a:hlinkClick r:id="" action="ppaction://media"/>
          </p:cNvPr>
          <p:cNvPicPr>
            <a:picLocks noRot="1" noChangeAspect="1"/>
          </p:cNvPicPr>
          <p:nvPr>
            <a:audioFile r:link="rId2"/>
          </p:nvPr>
        </p:nvPicPr>
        <p:blipFill>
          <a:blip r:embed="rId6" cstate="print"/>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76456" fill="hold"/>
                                        <p:tgtEl>
                                          <p:spTgt spid="5"/>
                                        </p:tgtEl>
                                      </p:cBhvr>
                                    </p:cmd>
                                  </p:childTnLst>
                                </p:cTn>
                              </p:par>
                            </p:childTnLst>
                          </p:cTn>
                        </p:par>
                        <p:par>
                          <p:cTn id="7" fill="hold">
                            <p:stCondLst>
                              <p:cond delay="276456"/>
                            </p:stCondLst>
                            <p:childTnLst>
                              <p:par>
                                <p:cTn id="8" presetID="1" presetClass="mediacall" presetSubtype="0" fill="hold" nodeType="afterEffect">
                                  <p:stCondLst>
                                    <p:cond delay="0"/>
                                  </p:stCondLst>
                                  <p:childTnLst>
                                    <p:cmd type="call" cmd="playFrom(0.0)">
                                      <p:cBhvr>
                                        <p:cTn id="9" dur="276456"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a:bodyPr>
          <a:lstStyle/>
          <a:p>
            <a:pPr algn="just"/>
            <a:r>
              <a:rPr lang="it-IT" sz="3600" dirty="0" smtClean="0"/>
              <a:t>NELLA RELAZIONE </a:t>
            </a:r>
            <a:r>
              <a:rPr lang="it-IT" sz="3600" dirty="0" err="1" smtClean="0"/>
              <a:t>DI</a:t>
            </a:r>
            <a:r>
              <a:rPr lang="it-IT" sz="3600" dirty="0" smtClean="0"/>
              <a:t> ATTACCAMENTO SI DEFINISCONO I MOI: MODELLI OPERATIVI INTERNI </a:t>
            </a:r>
            <a:endParaRPr lang="it-IT"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952500" y="400050"/>
            <a:ext cx="7905750" cy="6247864"/>
          </a:xfrm>
          <a:prstGeom prst="rect">
            <a:avLst/>
          </a:prstGeom>
          <a:noFill/>
        </p:spPr>
        <p:txBody>
          <a:bodyPr wrap="square" rtlCol="0">
            <a:spAutoFit/>
          </a:bodyPr>
          <a:lstStyle/>
          <a:p>
            <a:pPr algn="just"/>
            <a:r>
              <a:rPr lang="it-IT" sz="2000" u="sng" dirty="0" smtClean="0">
                <a:solidFill>
                  <a:schemeClr val="accent1">
                    <a:lumMod val="20000"/>
                    <a:lumOff val="80000"/>
                  </a:schemeClr>
                </a:solidFill>
              </a:rPr>
              <a:t>I MOI:</a:t>
            </a:r>
          </a:p>
          <a:p>
            <a:pPr algn="just"/>
            <a:r>
              <a:rPr lang="it-IT" sz="2000" u="sng" dirty="0" smtClean="0">
                <a:solidFill>
                  <a:schemeClr val="accent1">
                    <a:lumMod val="20000"/>
                    <a:lumOff val="80000"/>
                  </a:schemeClr>
                </a:solidFill>
              </a:rPr>
              <a:t> </a:t>
            </a:r>
            <a:r>
              <a:rPr lang="it-IT" sz="2000" dirty="0" smtClean="0">
                <a:solidFill>
                  <a:schemeClr val="accent1">
                    <a:lumMod val="20000"/>
                    <a:lumOff val="80000"/>
                  </a:schemeClr>
                </a:solidFill>
              </a:rPr>
              <a:t/>
            </a:r>
            <a:br>
              <a:rPr lang="it-IT" sz="2000" dirty="0" smtClean="0">
                <a:solidFill>
                  <a:schemeClr val="accent1">
                    <a:lumMod val="20000"/>
                    <a:lumOff val="80000"/>
                  </a:schemeClr>
                </a:solidFill>
              </a:rPr>
            </a:br>
            <a:r>
              <a:rPr lang="it-IT" sz="2000" dirty="0" smtClean="0">
                <a:solidFill>
                  <a:schemeClr val="accent1">
                    <a:lumMod val="20000"/>
                    <a:lumOff val="80000"/>
                  </a:schemeClr>
                </a:solidFill>
              </a:rPr>
              <a:t>- guideranno il soggetto (il bambino prima, l’adulto poi) a livello cognitivo, prevalentemente in modo automatico, nell’interpretazione delle informazioni fornite dagli altri.</a:t>
            </a:r>
            <a:br>
              <a:rPr lang="it-IT" sz="2000" dirty="0" smtClean="0">
                <a:solidFill>
                  <a:schemeClr val="accent1">
                    <a:lumMod val="20000"/>
                    <a:lumOff val="80000"/>
                  </a:schemeClr>
                </a:solidFill>
              </a:rPr>
            </a:br>
            <a:r>
              <a:rPr lang="it-IT" sz="2000" dirty="0" smtClean="0">
                <a:solidFill>
                  <a:schemeClr val="accent1">
                    <a:lumMod val="20000"/>
                    <a:lumOff val="80000"/>
                  </a:schemeClr>
                </a:solidFill>
              </a:rPr>
              <a:t>-guideranno il soggetto a livello comportamentale e relazionale, cioè permetteranno di prevedere il comportamento dell’altro e guideranno le proprie risposte.</a:t>
            </a:r>
            <a:br>
              <a:rPr lang="it-IT" sz="2000" dirty="0" smtClean="0">
                <a:solidFill>
                  <a:schemeClr val="accent1">
                    <a:lumMod val="20000"/>
                    <a:lumOff val="80000"/>
                  </a:schemeClr>
                </a:solidFill>
              </a:rPr>
            </a:br>
            <a:r>
              <a:rPr lang="it-IT" sz="2000" dirty="0" smtClean="0">
                <a:solidFill>
                  <a:schemeClr val="accent1">
                    <a:lumMod val="20000"/>
                    <a:lumOff val="80000"/>
                  </a:schemeClr>
                </a:solidFill>
              </a:rPr>
              <a:t>-valutare e analizzare le diverse alternative della realtà, scegliersi quella ritenuta migliore, reagire alle situazioni future prima che queste si presentino, utilizzare la conoscenza degli avvenimenti passati per affrontare quelli presenti, scegliendo un’azione ottimale in relazione agli eventi stessi.</a:t>
            </a:r>
            <a:br>
              <a:rPr lang="it-IT" sz="2000" dirty="0" smtClean="0">
                <a:solidFill>
                  <a:schemeClr val="accent1">
                    <a:lumMod val="20000"/>
                    <a:lumOff val="80000"/>
                  </a:schemeClr>
                </a:solidFill>
              </a:rPr>
            </a:br>
            <a:r>
              <a:rPr lang="it-IT" sz="2000" dirty="0" smtClean="0">
                <a:solidFill>
                  <a:schemeClr val="accent1">
                    <a:lumMod val="20000"/>
                    <a:lumOff val="80000"/>
                  </a:schemeClr>
                </a:solidFill>
              </a:rPr>
              <a:t/>
            </a:r>
            <a:br>
              <a:rPr lang="it-IT" sz="2000" dirty="0" smtClean="0">
                <a:solidFill>
                  <a:schemeClr val="accent1">
                    <a:lumMod val="20000"/>
                    <a:lumOff val="80000"/>
                  </a:schemeClr>
                </a:solidFill>
              </a:rPr>
            </a:br>
            <a:r>
              <a:rPr lang="it-IT" sz="2000" dirty="0" smtClean="0">
                <a:solidFill>
                  <a:schemeClr val="accent1">
                    <a:lumMod val="20000"/>
                    <a:lumOff val="80000"/>
                  </a:schemeClr>
                </a:solidFill>
              </a:rPr>
              <a:t>“COME  STO”, “COME DEVO O POSSO AGIRE”, “COSA </a:t>
            </a:r>
            <a:r>
              <a:rPr lang="it-IT" sz="2000" dirty="0" err="1" smtClean="0">
                <a:solidFill>
                  <a:schemeClr val="accent1">
                    <a:lumMod val="20000"/>
                    <a:lumOff val="80000"/>
                  </a:schemeClr>
                </a:solidFill>
              </a:rPr>
              <a:t>MI</a:t>
            </a:r>
            <a:r>
              <a:rPr lang="it-IT" sz="2000" dirty="0" smtClean="0">
                <a:solidFill>
                  <a:schemeClr val="accent1">
                    <a:lumMod val="20000"/>
                    <a:lumOff val="80000"/>
                  </a:schemeClr>
                </a:solidFill>
              </a:rPr>
              <a:t> POSSO ASPETTARE DA MIA MADRE O DA MIO PADRE DOPO UNO SPAVENTO”, “cosa sono autorizzato a fare”</a:t>
            </a:r>
          </a:p>
          <a:p>
            <a:pPr algn="just"/>
            <a:r>
              <a:rPr lang="it-IT" sz="2000" dirty="0" smtClean="0">
                <a:solidFill>
                  <a:schemeClr val="accent1">
                    <a:lumMod val="20000"/>
                    <a:lumOff val="80000"/>
                  </a:schemeClr>
                </a:solidFill>
              </a:rPr>
              <a:t> </a:t>
            </a:r>
            <a:br>
              <a:rPr lang="it-IT" sz="2000" dirty="0" smtClean="0">
                <a:solidFill>
                  <a:schemeClr val="accent1">
                    <a:lumMod val="20000"/>
                    <a:lumOff val="80000"/>
                  </a:schemeClr>
                </a:solidFill>
              </a:rPr>
            </a:br>
            <a:r>
              <a:rPr lang="it-IT" sz="2000" u="sng" dirty="0" smtClean="0">
                <a:solidFill>
                  <a:schemeClr val="accent1">
                    <a:lumMod val="20000"/>
                    <a:lumOff val="80000"/>
                  </a:schemeClr>
                </a:solidFill>
              </a:rPr>
              <a:t>I MOI costituiranno l’elemento di continuità tra memorie passate, percezioni attuali e anticipazioni future</a:t>
            </a:r>
            <a:endParaRPr lang="it-IT"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876712"/>
          </a:xfrm>
        </p:spPr>
        <p:txBody>
          <a:bodyPr/>
          <a:lstStyle/>
          <a:p>
            <a:pPr>
              <a:defRPr/>
            </a:pPr>
            <a:r>
              <a:rPr lang="it-IT" dirty="0" smtClean="0"/>
              <a:t>FOR EXAMPLE…</a:t>
            </a:r>
            <a:endParaRPr lang="it-IT" dirty="0"/>
          </a:p>
        </p:txBody>
      </p:sp>
      <p:pic>
        <p:nvPicPr>
          <p:cNvPr id="79875" name="Picture 2" descr="C:\Users\alessandra\Desktop\stilizzato.bmp"/>
          <p:cNvPicPr>
            <a:picLocks noChangeAspect="1" noChangeArrowheads="1"/>
          </p:cNvPicPr>
          <p:nvPr/>
        </p:nvPicPr>
        <p:blipFill>
          <a:blip r:embed="rId2" cstate="print"/>
          <a:srcRect/>
          <a:stretch>
            <a:fillRect/>
          </a:stretch>
        </p:blipFill>
        <p:spPr bwMode="auto">
          <a:xfrm>
            <a:off x="900113" y="3017838"/>
            <a:ext cx="1905000" cy="1657350"/>
          </a:xfrm>
          <a:prstGeom prst="rect">
            <a:avLst/>
          </a:prstGeom>
          <a:noFill/>
          <a:ln w="9525">
            <a:noFill/>
            <a:miter lim="800000"/>
            <a:headEnd/>
            <a:tailEnd/>
          </a:ln>
        </p:spPr>
      </p:pic>
      <p:pic>
        <p:nvPicPr>
          <p:cNvPr id="79876" name="Picture 3" descr="C:\Users\alessandra\Desktop\stilizzato.bmp"/>
          <p:cNvPicPr>
            <a:picLocks noChangeAspect="1" noChangeArrowheads="1"/>
          </p:cNvPicPr>
          <p:nvPr/>
        </p:nvPicPr>
        <p:blipFill>
          <a:blip r:embed="rId2" cstate="print"/>
          <a:srcRect/>
          <a:stretch>
            <a:fillRect/>
          </a:stretch>
        </p:blipFill>
        <p:spPr bwMode="auto">
          <a:xfrm>
            <a:off x="3619500" y="2128838"/>
            <a:ext cx="1905000" cy="2955925"/>
          </a:xfrm>
          <a:prstGeom prst="rect">
            <a:avLst/>
          </a:prstGeom>
          <a:noFill/>
          <a:ln w="9525">
            <a:noFill/>
            <a:miter lim="800000"/>
            <a:headEnd/>
            <a:tailEnd/>
          </a:ln>
        </p:spPr>
      </p:pic>
      <p:sp>
        <p:nvSpPr>
          <p:cNvPr id="5" name="Arc 4"/>
          <p:cNvSpPr/>
          <p:nvPr/>
        </p:nvSpPr>
        <p:spPr>
          <a:xfrm>
            <a:off x="2552700" y="3638550"/>
            <a:ext cx="1390650" cy="727074"/>
          </a:xfrm>
          <a:prstGeom prst="arc">
            <a:avLst>
              <a:gd name="adj1" fmla="val 36862"/>
              <a:gd name="adj2" fmla="val 0"/>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t-IT"/>
          </a:p>
        </p:txBody>
      </p:sp>
      <p:cxnSp>
        <p:nvCxnSpPr>
          <p:cNvPr id="7" name="Straight Arrow Connector 6"/>
          <p:cNvCxnSpPr/>
          <p:nvPr/>
        </p:nvCxnSpPr>
        <p:spPr>
          <a:xfrm>
            <a:off x="2195513" y="3716338"/>
            <a:ext cx="863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211513" y="3860800"/>
            <a:ext cx="855662" cy="7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3736" name="TextBox 10"/>
          <p:cNvSpPr txBox="1">
            <a:spLocks noChangeArrowheads="1"/>
          </p:cNvSpPr>
          <p:nvPr/>
        </p:nvSpPr>
        <p:spPr bwMode="auto">
          <a:xfrm>
            <a:off x="1042988" y="1504951"/>
            <a:ext cx="3241675" cy="646331"/>
          </a:xfrm>
          <a:prstGeom prst="rect">
            <a:avLst/>
          </a:prstGeom>
          <a:noFill/>
          <a:ln w="9525">
            <a:noFill/>
            <a:miter lim="800000"/>
            <a:headEnd/>
            <a:tailEnd/>
          </a:ln>
        </p:spPr>
        <p:txBody>
          <a:bodyPr wrap="square">
            <a:spAutoFit/>
          </a:bodyPr>
          <a:lstStyle/>
          <a:p>
            <a:pPr algn="ctr"/>
            <a:r>
              <a:rPr lang="it-IT" b="1" dirty="0"/>
              <a:t>Frequenza di specifiche sequenze interattive</a:t>
            </a:r>
          </a:p>
        </p:txBody>
      </p:sp>
      <p:pic>
        <p:nvPicPr>
          <p:cNvPr id="79881" name="Picture 2" descr="C:\Users\alessandra\Desktop\stilizzato.bmp"/>
          <p:cNvPicPr>
            <a:picLocks noChangeAspect="1" noChangeArrowheads="1"/>
          </p:cNvPicPr>
          <p:nvPr/>
        </p:nvPicPr>
        <p:blipFill>
          <a:blip r:embed="rId2" cstate="print"/>
          <a:srcRect/>
          <a:stretch>
            <a:fillRect/>
          </a:stretch>
        </p:blipFill>
        <p:spPr bwMode="auto">
          <a:xfrm>
            <a:off x="5724525" y="4868863"/>
            <a:ext cx="1905000" cy="1655762"/>
          </a:xfrm>
          <a:prstGeom prst="rect">
            <a:avLst/>
          </a:prstGeom>
          <a:noFill/>
          <a:ln w="9525">
            <a:noFill/>
            <a:miter lim="800000"/>
            <a:headEnd/>
            <a:tailEnd/>
          </a:ln>
        </p:spPr>
      </p:pic>
      <p:sp>
        <p:nvSpPr>
          <p:cNvPr id="13" name="Down Arrow 12"/>
          <p:cNvSpPr/>
          <p:nvPr/>
        </p:nvSpPr>
        <p:spPr>
          <a:xfrm rot="17874079">
            <a:off x="5010943" y="3993357"/>
            <a:ext cx="576263" cy="1270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4" name="Cloud Callout 13"/>
          <p:cNvSpPr/>
          <p:nvPr/>
        </p:nvSpPr>
        <p:spPr>
          <a:xfrm>
            <a:off x="5638801" y="1887538"/>
            <a:ext cx="3505200" cy="2232025"/>
          </a:xfrm>
          <a:prstGeom prst="cloudCallout">
            <a:avLst>
              <a:gd name="adj1" fmla="val 4525"/>
              <a:gd name="adj2" fmla="val 7136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it-IT" sz="1400" dirty="0">
                <a:solidFill>
                  <a:schemeClr val="tx1"/>
                </a:solidFill>
              </a:rPr>
              <a:t>Piango=mi consola</a:t>
            </a:r>
          </a:p>
          <a:p>
            <a:pPr algn="just">
              <a:defRPr/>
            </a:pPr>
            <a:r>
              <a:rPr lang="it-IT" sz="1400" dirty="0">
                <a:solidFill>
                  <a:schemeClr val="tx1"/>
                </a:solidFill>
              </a:rPr>
              <a:t>Ho fame=mi allatta</a:t>
            </a:r>
          </a:p>
          <a:p>
            <a:pPr algn="just">
              <a:defRPr/>
            </a:pPr>
            <a:r>
              <a:rPr lang="it-IT" sz="1400" dirty="0">
                <a:solidFill>
                  <a:schemeClr val="tx1"/>
                </a:solidFill>
              </a:rPr>
              <a:t>Ho paura=mi protegge</a:t>
            </a:r>
          </a:p>
          <a:p>
            <a:pPr algn="just">
              <a:defRPr/>
            </a:pPr>
            <a:r>
              <a:rPr lang="it-IT" sz="1400" dirty="0">
                <a:solidFill>
                  <a:schemeClr val="tx1"/>
                </a:solidFill>
              </a:rPr>
              <a:t>Mi arrabbio=mi contiene</a:t>
            </a:r>
          </a:p>
          <a:p>
            <a:pPr algn="just">
              <a:defRPr/>
            </a:pPr>
            <a:r>
              <a:rPr lang="it-IT" sz="1400" dirty="0">
                <a:solidFill>
                  <a:schemeClr val="tx1"/>
                </a:solidFill>
              </a:rPr>
              <a:t>Ho bisogno di lei=arriva</a:t>
            </a:r>
          </a:p>
          <a:p>
            <a:pPr algn="just">
              <a:defRPr/>
            </a:pPr>
            <a:endParaRPr lang="it-IT" sz="1400" dirty="0">
              <a:solidFill>
                <a:schemeClr val="tx1"/>
              </a:solidFill>
            </a:endParaRPr>
          </a:p>
        </p:txBody>
      </p:sp>
      <p:sp>
        <p:nvSpPr>
          <p:cNvPr id="15" name="Cloud Callout 14"/>
          <p:cNvSpPr/>
          <p:nvPr/>
        </p:nvSpPr>
        <p:spPr>
          <a:xfrm>
            <a:off x="2339975" y="5084763"/>
            <a:ext cx="3816350" cy="1773237"/>
          </a:xfrm>
          <a:prstGeom prst="cloudCallout">
            <a:avLst>
              <a:gd name="adj1" fmla="val 59313"/>
              <a:gd name="adj2" fmla="val -5660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200" dirty="0">
                <a:solidFill>
                  <a:schemeClr val="tx1"/>
                </a:solidFill>
              </a:rPr>
              <a:t>Mi sento consolabile (aiutabile)</a:t>
            </a:r>
          </a:p>
          <a:p>
            <a:pPr algn="ctr">
              <a:defRPr/>
            </a:pPr>
            <a:r>
              <a:rPr lang="it-IT" sz="1200" dirty="0">
                <a:solidFill>
                  <a:schemeClr val="tx1"/>
                </a:solidFill>
              </a:rPr>
              <a:t>Mi sento nutribile</a:t>
            </a:r>
          </a:p>
          <a:p>
            <a:pPr algn="ctr">
              <a:defRPr/>
            </a:pPr>
            <a:r>
              <a:rPr lang="it-IT" sz="1200" dirty="0">
                <a:solidFill>
                  <a:schemeClr val="tx1"/>
                </a:solidFill>
              </a:rPr>
              <a:t>Mi sento sicuro</a:t>
            </a:r>
          </a:p>
          <a:p>
            <a:pPr algn="ctr">
              <a:defRPr/>
            </a:pPr>
            <a:r>
              <a:rPr lang="it-IT" sz="1200" dirty="0">
                <a:solidFill>
                  <a:schemeClr val="tx1"/>
                </a:solidFill>
              </a:rPr>
              <a:t>Mi sento accettato</a:t>
            </a:r>
          </a:p>
          <a:p>
            <a:pPr algn="ctr">
              <a:defRPr/>
            </a:pPr>
            <a:r>
              <a:rPr lang="it-IT" sz="1200" dirty="0">
                <a:solidFill>
                  <a:schemeClr val="tx1"/>
                </a:solidFill>
              </a:rPr>
              <a:t>Mi sento  efficace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3736"/>
                                        </p:tgtEl>
                                        <p:attrNameLst>
                                          <p:attrName>style.visibility</p:attrName>
                                        </p:attrNameLst>
                                      </p:cBhvr>
                                      <p:to>
                                        <p:strVal val="visible"/>
                                      </p:to>
                                    </p:set>
                                    <p:animEffect transition="in" filter="slide(fromBottom)">
                                      <p:cBhvr>
                                        <p:cTn id="12" dur="500"/>
                                        <p:tgtEl>
                                          <p:spTgt spid="7373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slide(fromBottom)">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6" grpId="0"/>
      <p:bldP spid="14"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0" y="0"/>
            <a:ext cx="8244408" cy="6858000"/>
          </a:xfrm>
          <a:solidFill>
            <a:schemeClr val="tx2"/>
          </a:solidFill>
        </p:spPr>
        <p:txBody>
          <a:bodyPr>
            <a:normAutofit fontScale="90000"/>
          </a:bodyPr>
          <a:lstStyle/>
          <a:p>
            <a:pPr algn="just" eaLnBrk="1" hangingPunct="1">
              <a:defRPr/>
            </a:pPr>
            <a:r>
              <a:rPr lang="it-IT" sz="3600" dirty="0" smtClean="0">
                <a:solidFill>
                  <a:srgbClr val="FFFF00"/>
                </a:solidFill>
              </a:rPr>
              <a:t>Ne deriva quindi che:</a:t>
            </a:r>
            <a:br>
              <a:rPr lang="it-IT" sz="3600" dirty="0" smtClean="0">
                <a:solidFill>
                  <a:srgbClr val="FFFF00"/>
                </a:solidFill>
              </a:rPr>
            </a:br>
            <a:r>
              <a:rPr lang="it-IT" sz="3600" dirty="0" smtClean="0">
                <a:solidFill>
                  <a:schemeClr val="bg1"/>
                </a:solidFill>
              </a:rPr>
              <a:t>- </a:t>
            </a:r>
            <a:r>
              <a:rPr lang="it-IT" sz="2400" dirty="0" smtClean="0">
                <a:solidFill>
                  <a:schemeClr val="bg1"/>
                </a:solidFill>
              </a:rPr>
              <a:t>un modello operativo (MOI) di sé valido e competente è costruito nel contesto di un modello di genitori emotivamente disponibili e materialmente </a:t>
            </a:r>
            <a:r>
              <a:rPr lang="it-IT" sz="2400" dirty="0" err="1" smtClean="0">
                <a:solidFill>
                  <a:schemeClr val="bg1"/>
                </a:solidFill>
              </a:rPr>
              <a:t>supportivi</a:t>
            </a:r>
            <a:r>
              <a:rPr lang="it-IT" sz="2400" dirty="0" smtClean="0">
                <a:solidFill>
                  <a:schemeClr val="bg1"/>
                </a:solidFill>
              </a:rPr>
              <a:t> nell’esplorazione;</a:t>
            </a:r>
            <a:br>
              <a:rPr lang="it-IT" sz="2400" dirty="0" smtClean="0">
                <a:solidFill>
                  <a:schemeClr val="bg1"/>
                </a:solidFill>
              </a:rPr>
            </a:br>
            <a:r>
              <a:rPr lang="it-IT" sz="2400" dirty="0" smtClean="0">
                <a:solidFill>
                  <a:schemeClr val="bg1"/>
                </a:solidFill>
              </a:rPr>
              <a:t/>
            </a:r>
            <a:br>
              <a:rPr lang="it-IT" sz="2400" dirty="0" smtClean="0">
                <a:solidFill>
                  <a:schemeClr val="bg1"/>
                </a:solidFill>
              </a:rPr>
            </a:br>
            <a:r>
              <a:rPr lang="it-IT" sz="2400" dirty="0" smtClean="0">
                <a:solidFill>
                  <a:schemeClr val="bg1"/>
                </a:solidFill>
              </a:rPr>
              <a:t/>
            </a:r>
            <a:br>
              <a:rPr lang="it-IT" sz="2400" dirty="0" smtClean="0">
                <a:solidFill>
                  <a:schemeClr val="bg1"/>
                </a:solidFill>
              </a:rPr>
            </a:br>
            <a:r>
              <a:rPr lang="it-IT" sz="2400" dirty="0" smtClean="0">
                <a:solidFill>
                  <a:schemeClr val="bg1"/>
                </a:solidFill>
              </a:rPr>
              <a:t>-un modello operativo di sé svalutato e incompetente è la controparte di genitori respingenti o indifferenti, o interferenti con l’esplorazione. </a:t>
            </a:r>
            <a:br>
              <a:rPr lang="it-IT" sz="2400" dirty="0" smtClean="0">
                <a:solidFill>
                  <a:schemeClr val="bg1"/>
                </a:solidFill>
              </a:rPr>
            </a:br>
            <a:r>
              <a:rPr lang="it-IT" sz="2400" dirty="0" smtClean="0">
                <a:solidFill>
                  <a:schemeClr val="bg1"/>
                </a:solidFill>
              </a:rPr>
              <a:t/>
            </a:r>
            <a:br>
              <a:rPr lang="it-IT" sz="2400" dirty="0" smtClean="0">
                <a:solidFill>
                  <a:schemeClr val="bg1"/>
                </a:solidFill>
              </a:rPr>
            </a:br>
            <a:r>
              <a:rPr lang="it-IT" sz="2400" dirty="0" smtClean="0">
                <a:solidFill>
                  <a:schemeClr val="bg1"/>
                </a:solidFill>
              </a:rPr>
              <a:t/>
            </a:r>
            <a:br>
              <a:rPr lang="it-IT" sz="2400" dirty="0" smtClean="0">
                <a:solidFill>
                  <a:schemeClr val="bg1"/>
                </a:solidFill>
              </a:rPr>
            </a:br>
            <a:r>
              <a:rPr lang="it-IT" sz="2400" dirty="0" smtClean="0">
                <a:solidFill>
                  <a:schemeClr val="bg1"/>
                </a:solidFill>
              </a:rPr>
              <a:t/>
            </a:r>
            <a:br>
              <a:rPr lang="it-IT" sz="2400" dirty="0" smtClean="0">
                <a:solidFill>
                  <a:schemeClr val="bg1"/>
                </a:solidFill>
              </a:rPr>
            </a:br>
            <a:r>
              <a:rPr lang="it-IT" sz="2400" dirty="0" smtClean="0">
                <a:solidFill>
                  <a:schemeClr val="bg1"/>
                </a:solidFill>
              </a:rPr>
              <a:t/>
            </a:r>
            <a:br>
              <a:rPr lang="it-IT" sz="2400" dirty="0" smtClean="0">
                <a:solidFill>
                  <a:schemeClr val="bg1"/>
                </a:solidFill>
              </a:rPr>
            </a:br>
            <a:r>
              <a:rPr lang="it-IT" sz="2400" dirty="0" smtClean="0">
                <a:solidFill>
                  <a:schemeClr val="bg1"/>
                </a:solidFill>
              </a:rPr>
              <a:t/>
            </a:r>
            <a:br>
              <a:rPr lang="it-IT" sz="2400" dirty="0" smtClean="0">
                <a:solidFill>
                  <a:schemeClr val="bg1"/>
                </a:solidFill>
              </a:rPr>
            </a:br>
            <a:r>
              <a:rPr lang="it-IT" sz="2400" dirty="0" smtClean="0">
                <a:solidFill>
                  <a:schemeClr val="bg1"/>
                </a:solidFill>
              </a:rPr>
              <a:t/>
            </a:r>
            <a:br>
              <a:rPr lang="it-IT" sz="2400" dirty="0" smtClean="0">
                <a:solidFill>
                  <a:schemeClr val="bg1"/>
                </a:solidFill>
              </a:rPr>
            </a:br>
            <a:endParaRPr lang="it-IT" sz="24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slide(fromBottom)">
                                      <p:cBhvr>
                                        <p:cTn id="7" dur="500"/>
                                        <p:tgtEl>
                                          <p:spTgt spid="39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42175" cy="1143000"/>
          </a:xfrm>
        </p:spPr>
        <p:txBody>
          <a:bodyPr/>
          <a:lstStyle/>
          <a:p>
            <a:pPr>
              <a:defRPr/>
            </a:pPr>
            <a:endParaRPr lang="it-IT"/>
          </a:p>
        </p:txBody>
      </p:sp>
      <p:pic>
        <p:nvPicPr>
          <p:cNvPr id="88067" name="Picture 3" descr="C:\Users\alessandra\Pictures\2013-09-21\00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676400"/>
            <a:ext cx="8229600" cy="1924050"/>
          </a:xfrm>
        </p:spPr>
        <p:txBody>
          <a:bodyPr/>
          <a:lstStyle/>
          <a:p>
            <a:r>
              <a:rPr lang="it-IT" dirty="0" smtClean="0"/>
              <a:t>ATTACCAMENTO SICURO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28625" y="214313"/>
            <a:ext cx="8229600" cy="6369050"/>
          </a:xfrm>
        </p:spPr>
        <p:txBody>
          <a:bodyPr/>
          <a:lstStyle/>
          <a:p>
            <a:pPr eaLnBrk="1" hangingPunct="1">
              <a:defRPr/>
            </a:pPr>
            <a:r>
              <a:rPr lang="it-IT" smtClean="0"/>
              <a:t/>
            </a:r>
            <a:br>
              <a:rPr lang="it-IT" smtClean="0"/>
            </a:br>
            <a:r>
              <a:rPr lang="it-IT" smtClean="0"/>
              <a:t/>
            </a:r>
            <a:br>
              <a:rPr lang="it-IT" smtClean="0"/>
            </a:br>
            <a:endParaRPr lang="it-IT" smtClean="0"/>
          </a:p>
        </p:txBody>
      </p:sp>
      <p:pic>
        <p:nvPicPr>
          <p:cNvPr id="71683" name="Picture 2" descr="C:\Users\alessandra\Desktop\att piu sicuro.jpg"/>
          <p:cNvPicPr>
            <a:picLocks noChangeAspect="1" noChangeArrowheads="1"/>
          </p:cNvPicPr>
          <p:nvPr/>
        </p:nvPicPr>
        <p:blipFill>
          <a:blip r:embed="rId2" cstate="print"/>
          <a:srcRect/>
          <a:stretch>
            <a:fillRect/>
          </a:stretch>
        </p:blipFill>
        <p:spPr bwMode="auto">
          <a:xfrm>
            <a:off x="247650" y="781050"/>
            <a:ext cx="7853363" cy="4376738"/>
          </a:xfrm>
          <a:prstGeom prst="rect">
            <a:avLst/>
          </a:prstGeom>
          <a:noFill/>
          <a:ln w="9525">
            <a:noFill/>
            <a:miter lim="800000"/>
            <a:headEnd/>
            <a:tailEnd/>
          </a:ln>
        </p:spPr>
      </p:pic>
      <p:sp>
        <p:nvSpPr>
          <p:cNvPr id="5" name="Rectangle 4"/>
          <p:cNvSpPr/>
          <p:nvPr/>
        </p:nvSpPr>
        <p:spPr>
          <a:xfrm>
            <a:off x="107950" y="4941888"/>
            <a:ext cx="8521700" cy="172878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it-IT" sz="2000" dirty="0">
                <a:solidFill>
                  <a:schemeClr val="bg1"/>
                </a:solidFill>
              </a:rPr>
              <a:t>I tratti che maggiormente caratterizzano questo stile sono sicurezza nell’esplorazione del mondo, convinzione di essere amabile, capacità di sopportare distacchi prolungati, nessun timore di abbandono, fiducia nelle proprie capacità e in quelle degli altri (Sé positivo e affidabile; Altro positivo e affidabile)</a:t>
            </a:r>
            <a:endParaRPr lang="it-IT" sz="2000" dirty="0"/>
          </a:p>
        </p:txBody>
      </p:sp>
      <p:sp>
        <p:nvSpPr>
          <p:cNvPr id="6" name="Rectangle 5"/>
          <p:cNvSpPr/>
          <p:nvPr/>
        </p:nvSpPr>
        <p:spPr>
          <a:xfrm>
            <a:off x="0" y="0"/>
            <a:ext cx="8172450" cy="830997"/>
          </a:xfrm>
          <a:prstGeom prst="rect">
            <a:avLst/>
          </a:prstGeom>
        </p:spPr>
        <p:txBody>
          <a:bodyPr>
            <a:spAutoFit/>
          </a:bodyPr>
          <a:lstStyle/>
          <a:p>
            <a:pPr algn="ctr">
              <a:defRPr/>
            </a:pPr>
            <a:r>
              <a:rPr lang="it-IT" sz="2400" b="1" dirty="0">
                <a:solidFill>
                  <a:schemeClr val="accent1">
                    <a:lumMod val="60000"/>
                    <a:lumOff val="40000"/>
                  </a:schemeClr>
                </a:solidFill>
              </a:rPr>
              <a:t>Corretto bilanciamento fra esplorazione dell’ambiente e attaccamento nei confronti del genitore.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71683"/>
                                        </p:tgtEl>
                                        <p:attrNameLst>
                                          <p:attrName>style.visibility</p:attrName>
                                        </p:attrNameLst>
                                      </p:cBhvr>
                                      <p:to>
                                        <p:strVal val="visible"/>
                                      </p:to>
                                    </p:set>
                                    <p:animEffect transition="in" filter="slide(fromBottom)">
                                      <p:cBhvr>
                                        <p:cTn id="12" dur="500"/>
                                        <p:tgtEl>
                                          <p:spTgt spid="7168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lide(fromBottom)">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52500"/>
            <a:ext cx="8229600" cy="1943100"/>
          </a:xfrm>
        </p:spPr>
        <p:txBody>
          <a:bodyPr>
            <a:normAutofit/>
          </a:bodyPr>
          <a:lstStyle/>
          <a:p>
            <a:r>
              <a:rPr lang="it-IT" dirty="0" smtClean="0"/>
              <a:t>ATTACCAMENTO INSICURO</a:t>
            </a:r>
            <a:endParaRPr lang="it-IT" dirty="0"/>
          </a:p>
        </p:txBody>
      </p:sp>
      <p:sp>
        <p:nvSpPr>
          <p:cNvPr id="3" name="CasellaDiTesto 2"/>
          <p:cNvSpPr txBox="1"/>
          <p:nvPr/>
        </p:nvSpPr>
        <p:spPr>
          <a:xfrm>
            <a:off x="2286000" y="3086100"/>
            <a:ext cx="6134100" cy="1077218"/>
          </a:xfrm>
          <a:prstGeom prst="rect">
            <a:avLst/>
          </a:prstGeom>
          <a:noFill/>
        </p:spPr>
        <p:txBody>
          <a:bodyPr wrap="square" rtlCol="0">
            <a:spAutoFit/>
          </a:bodyPr>
          <a:lstStyle/>
          <a:p>
            <a:r>
              <a:rPr lang="it-IT" sz="3200" dirty="0" smtClean="0"/>
              <a:t>A: insicuro evitante</a:t>
            </a:r>
          </a:p>
          <a:p>
            <a:r>
              <a:rPr lang="it-IT" sz="3200" dirty="0" smtClean="0"/>
              <a:t>C: insicuro ambivalente</a:t>
            </a:r>
            <a:endParaRPr lang="it-IT"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dirty="0" smtClean="0"/>
              <a:t>CARATTERISTICHE INDIVIDUALI </a:t>
            </a:r>
            <a:endParaRPr lang="it-IT" dirty="0"/>
          </a:p>
        </p:txBody>
      </p:sp>
      <p:sp>
        <p:nvSpPr>
          <p:cNvPr id="5" name="Sottotitolo 4"/>
          <p:cNvSpPr>
            <a:spLocks noGrp="1"/>
          </p:cNvSpPr>
          <p:nvPr>
            <p:ph type="subTitle" idx="1"/>
          </p:nvPr>
        </p:nvSpPr>
        <p:spPr/>
        <p:txBody>
          <a:bodyPr/>
          <a:lstStyle/>
          <a:p>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it-IT" dirty="0"/>
          </a:p>
        </p:txBody>
      </p:sp>
      <p:sp>
        <p:nvSpPr>
          <p:cNvPr id="4" name="Content Placeholder 3"/>
          <p:cNvSpPr>
            <a:spLocks noGrp="1"/>
          </p:cNvSpPr>
          <p:nvPr>
            <p:ph idx="1"/>
          </p:nvPr>
        </p:nvSpPr>
        <p:spPr>
          <a:xfrm>
            <a:off x="285750" y="1619250"/>
            <a:ext cx="8401050" cy="5238750"/>
          </a:xfr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algn="just">
              <a:defRPr/>
            </a:pPr>
            <a:endParaRPr lang="it-IT" sz="1600" dirty="0" smtClean="0">
              <a:solidFill>
                <a:schemeClr val="bg1"/>
              </a:solidFill>
            </a:endParaRPr>
          </a:p>
          <a:p>
            <a:pPr algn="just">
              <a:defRPr/>
            </a:pPr>
            <a:endParaRPr lang="it-IT" sz="1600" dirty="0" smtClean="0">
              <a:solidFill>
                <a:schemeClr val="bg1"/>
              </a:solidFill>
            </a:endParaRPr>
          </a:p>
          <a:p>
            <a:pPr algn="just">
              <a:defRPr/>
            </a:pPr>
            <a:endParaRPr lang="it-IT" sz="1600" dirty="0" smtClean="0">
              <a:solidFill>
                <a:schemeClr val="bg1"/>
              </a:solidFill>
            </a:endParaRPr>
          </a:p>
          <a:p>
            <a:pPr algn="just">
              <a:defRPr/>
            </a:pPr>
            <a:endParaRPr lang="it-IT" sz="1600" dirty="0" smtClean="0">
              <a:solidFill>
                <a:schemeClr val="bg1"/>
              </a:solidFill>
            </a:endParaRPr>
          </a:p>
          <a:p>
            <a:pPr algn="just">
              <a:defRPr/>
            </a:pPr>
            <a:endParaRPr lang="it-IT" sz="1600" dirty="0" smtClean="0">
              <a:solidFill>
                <a:schemeClr val="bg1"/>
              </a:solidFill>
            </a:endParaRPr>
          </a:p>
          <a:p>
            <a:pPr algn="just">
              <a:defRPr/>
            </a:pPr>
            <a:r>
              <a:rPr lang="it-IT" sz="1600" dirty="0" smtClean="0">
                <a:solidFill>
                  <a:schemeClr val="bg1"/>
                </a:solidFill>
              </a:rPr>
              <a:t>Il bimbo costruisce le proprie esperienze facendo </a:t>
            </a:r>
            <a:r>
              <a:rPr lang="it-IT" sz="1600" u="sng" dirty="0" smtClean="0">
                <a:solidFill>
                  <a:schemeClr val="bg1"/>
                </a:solidFill>
              </a:rPr>
              <a:t>esclusivo affidamento su se stesso</a:t>
            </a:r>
            <a:r>
              <a:rPr lang="it-IT" sz="1600" dirty="0" smtClean="0">
                <a:solidFill>
                  <a:schemeClr val="bg1"/>
                </a:solidFill>
              </a:rPr>
              <a:t>, </a:t>
            </a:r>
            <a:r>
              <a:rPr lang="it-IT" sz="1600" u="sng" dirty="0" smtClean="0">
                <a:solidFill>
                  <a:schemeClr val="bg1"/>
                </a:solidFill>
              </a:rPr>
              <a:t>ricercando l’autosufficienza anche sul piano emotivo</a:t>
            </a:r>
            <a:r>
              <a:rPr lang="it-IT" sz="1600" dirty="0" smtClean="0">
                <a:solidFill>
                  <a:schemeClr val="bg1"/>
                </a:solidFill>
              </a:rPr>
              <a:t>. Questo bambino imparerà ad auto-inibirsi il naturale segnale che attiverebbe il sistema di attaccamento (a livello fisiologico infatti è presente comunque un alto livello di cortisolo, indicatore fisiologico di stress). </a:t>
            </a:r>
          </a:p>
          <a:p>
            <a:pPr algn="just">
              <a:defRPr/>
            </a:pPr>
            <a:r>
              <a:rPr lang="it-IT" sz="1600" dirty="0" smtClean="0">
                <a:solidFill>
                  <a:schemeClr val="bg1"/>
                </a:solidFill>
              </a:rPr>
              <a:t>La discrepanza tra il piano fisiologico e quello comportamentale determina la probabilità che il bambino sviluppi un “falso sé”. </a:t>
            </a:r>
            <a:r>
              <a:rPr lang="it-IT" sz="1600" b="1" u="sng" dirty="0" smtClean="0">
                <a:solidFill>
                  <a:schemeClr val="bg1"/>
                </a:solidFill>
              </a:rPr>
              <a:t>La difficoltà che caratterizza i bambini con questo attaccamento sta nel non riuscire ad integrare le attivazioni emotive, per cui usano le informazioni cognitive per ricavare la prevedibilità dei genitori</a:t>
            </a:r>
            <a:r>
              <a:rPr lang="it-IT" sz="1600" b="1" dirty="0" smtClean="0">
                <a:solidFill>
                  <a:schemeClr val="bg1"/>
                </a:solidFill>
              </a:rPr>
              <a:t> e orientare di conseguenza il proprio comportamento</a:t>
            </a:r>
            <a:r>
              <a:rPr lang="it-IT" sz="1600" dirty="0" smtClean="0">
                <a:solidFill>
                  <a:schemeClr val="bg1"/>
                </a:solidFill>
              </a:rPr>
              <a:t>.   I tratti che caratterizzano questo stile sono insicurezza nell’esplorazione, convinzione di non essere amato, percezione del distacco come “prevedibile”, tendenza all’evitamento della relazione per convinzione del rifiuto, (</a:t>
            </a:r>
            <a:r>
              <a:rPr lang="it-IT" sz="1600" u="sng" dirty="0" smtClean="0">
                <a:solidFill>
                  <a:schemeClr val="bg1"/>
                </a:solidFill>
              </a:rPr>
              <a:t>apparente ed esclusiva fiducia in se stessi;  SE’ INDEGNO, L’ALTRO SCARSAMENTE AMABILE E INAFFIDABILE</a:t>
            </a:r>
            <a:r>
              <a:rPr lang="it-IT" sz="1600" dirty="0" smtClean="0">
                <a:solidFill>
                  <a:schemeClr val="bg1"/>
                </a:solidFill>
              </a:rPr>
              <a:t>. </a:t>
            </a:r>
            <a:endParaRPr lang="it-IT" sz="1600" dirty="0" smtClean="0">
              <a:solidFill>
                <a:srgbClr val="FFFFFF"/>
              </a:solidFill>
            </a:endParaRPr>
          </a:p>
        </p:txBody>
      </p:sp>
      <p:pic>
        <p:nvPicPr>
          <p:cNvPr id="73732" name="Picture 2" descr="C:\Users\alessandra\Desktop\att.sicuro.jpg"/>
          <p:cNvPicPr>
            <a:picLocks noChangeAspect="1" noChangeArrowheads="1"/>
          </p:cNvPicPr>
          <p:nvPr/>
        </p:nvPicPr>
        <p:blipFill>
          <a:blip r:embed="rId2" cstate="print"/>
          <a:srcRect/>
          <a:stretch>
            <a:fillRect/>
          </a:stretch>
        </p:blipFill>
        <p:spPr bwMode="auto">
          <a:xfrm>
            <a:off x="285750" y="0"/>
            <a:ext cx="8401050" cy="315447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3732"/>
                                        </p:tgtEl>
                                        <p:attrNameLst>
                                          <p:attrName>style.visibility</p:attrName>
                                        </p:attrNameLst>
                                      </p:cBhvr>
                                      <p:to>
                                        <p:strVal val="visible"/>
                                      </p:to>
                                    </p:set>
                                    <p:animEffect transition="in" filter="slide(fromBottom)">
                                      <p:cBhvr>
                                        <p:cTn id="7" dur="500"/>
                                        <p:tgtEl>
                                          <p:spTgt spid="7373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slide(fromBottom)">
                                      <p:cBhvr>
                                        <p:cTn id="12" dur="5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slide(fromBottom)">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slide(fromBottom)">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it-IT"/>
          </a:p>
        </p:txBody>
      </p:sp>
      <p:sp>
        <p:nvSpPr>
          <p:cNvPr id="4" name="Rectangle 3"/>
          <p:cNvSpPr/>
          <p:nvPr/>
        </p:nvSpPr>
        <p:spPr>
          <a:xfrm>
            <a:off x="495300" y="4581525"/>
            <a:ext cx="8172450" cy="227647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solidFill>
                  <a:schemeClr val="bg1"/>
                </a:solidFill>
              </a:rPr>
              <a:t>I tratti che maggiormente caratterizzano questo stile </a:t>
            </a:r>
            <a:r>
              <a:rPr lang="it-IT" u="sng" dirty="0">
                <a:solidFill>
                  <a:schemeClr val="bg1"/>
                </a:solidFill>
              </a:rPr>
              <a:t>sono insicurezza nell’esplorazione</a:t>
            </a:r>
            <a:r>
              <a:rPr lang="it-IT" dirty="0">
                <a:solidFill>
                  <a:schemeClr val="bg1"/>
                </a:solidFill>
              </a:rPr>
              <a:t>, </a:t>
            </a:r>
            <a:r>
              <a:rPr lang="it-IT" u="sng" dirty="0">
                <a:solidFill>
                  <a:schemeClr val="bg1"/>
                </a:solidFill>
              </a:rPr>
              <a:t>incapacità di sopportare distacchi prolungati, ansia di abbandono, sfiducia nelle proprie capacità (messaggio genitoriale) e fiducia nelle capacità degli altri</a:t>
            </a:r>
            <a:r>
              <a:rPr lang="it-IT" dirty="0">
                <a:solidFill>
                  <a:schemeClr val="bg1"/>
                </a:solidFill>
              </a:rPr>
              <a:t>. Se il bambino ha sperimentato risposte intermittenti ed imprevedibili alle sue richieste di affetto, svilupperà un modello mentale di </a:t>
            </a:r>
            <a:r>
              <a:rPr lang="it-IT" b="1" dirty="0">
                <a:solidFill>
                  <a:schemeClr val="bg1"/>
                </a:solidFill>
              </a:rPr>
              <a:t>sé come di persona vulnerabile e degli altri come persone imprevedibili</a:t>
            </a:r>
          </a:p>
        </p:txBody>
      </p:sp>
      <p:pic>
        <p:nvPicPr>
          <p:cNvPr id="97284" name="Picture 2" descr="C:\Users\alessandra\Desktop\c att.jpg"/>
          <p:cNvPicPr>
            <a:picLocks noChangeAspect="1" noChangeArrowheads="1"/>
          </p:cNvPicPr>
          <p:nvPr/>
        </p:nvPicPr>
        <p:blipFill>
          <a:blip r:embed="rId2" cstate="print"/>
          <a:srcRect/>
          <a:stretch>
            <a:fillRect/>
          </a:stretch>
        </p:blipFill>
        <p:spPr bwMode="auto">
          <a:xfrm>
            <a:off x="571500" y="0"/>
            <a:ext cx="8172450" cy="44370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97284"/>
                                        </p:tgtEl>
                                        <p:attrNameLst>
                                          <p:attrName>style.visibility</p:attrName>
                                        </p:attrNameLst>
                                      </p:cBhvr>
                                      <p:to>
                                        <p:strVal val="visible"/>
                                      </p:to>
                                    </p:set>
                                    <p:animEffect transition="in" filter="slide(fromBottom)">
                                      <p:cBhvr>
                                        <p:cTn id="7" dur="500"/>
                                        <p:tgtEl>
                                          <p:spTgt spid="9728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dirty="0" smtClean="0"/>
              <a:t>COME L’ATTACCAMENTO PUO’ INFLUENZARE LA SOCIALIZZAZIONE</a:t>
            </a:r>
            <a:endParaRPr lang="it-IT" dirty="0"/>
          </a:p>
        </p:txBody>
      </p:sp>
      <p:sp>
        <p:nvSpPr>
          <p:cNvPr id="3" name="Segnaposto contenuto 2"/>
          <p:cNvSpPr>
            <a:spLocks noGrp="1"/>
          </p:cNvSpPr>
          <p:nvPr>
            <p:ph idx="1"/>
          </p:nvPr>
        </p:nvSpPr>
        <p:spPr/>
        <p:txBody>
          <a:bodyPr>
            <a:normAutofit fontScale="92500"/>
          </a:bodyPr>
          <a:lstStyle/>
          <a:p>
            <a:pPr algn="just"/>
            <a:r>
              <a:rPr lang="it-IT" dirty="0" smtClean="0"/>
              <a:t>I BAMBINI SICURI </a:t>
            </a:r>
            <a:r>
              <a:rPr lang="it-IT" dirty="0" err="1" smtClean="0"/>
              <a:t>gia’</a:t>
            </a:r>
            <a:r>
              <a:rPr lang="it-IT" dirty="0" smtClean="0"/>
              <a:t> a 2 3 anni vengono valutati dai propri insegnanti più socievoli, con maggiore piacere nelle interazioni e con più sentimenti positivi verso gli altri</a:t>
            </a:r>
          </a:p>
          <a:p>
            <a:pPr algn="just"/>
            <a:r>
              <a:rPr lang="it-IT" dirty="0" smtClean="0"/>
              <a:t>I bambini insicuri vengono valutati come più aggressivi e isolati </a:t>
            </a:r>
          </a:p>
          <a:p>
            <a:r>
              <a:rPr lang="it-IT" dirty="0" smtClean="0"/>
              <a:t>I bambini insicuri C vengono visti come  più frustrati nelle relazioni  e  generalmente non considerati o poco considerati dagli altri.</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Socializzazione </a:t>
            </a:r>
            <a:r>
              <a:rPr lang="it-IT" dirty="0" err="1" smtClean="0"/>
              <a:t>eta’</a:t>
            </a:r>
            <a:r>
              <a:rPr lang="it-IT" dirty="0" smtClean="0"/>
              <a:t> scolare e adolescenza</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B maggiormente collaborativi e orientati verso gli altri, più comportamenti </a:t>
            </a:r>
            <a:r>
              <a:rPr lang="it-IT" dirty="0" err="1" smtClean="0"/>
              <a:t>prosociali</a:t>
            </a:r>
            <a:r>
              <a:rPr lang="it-IT" dirty="0" smtClean="0"/>
              <a:t>, fiducia nelle relazioni e nella possibilità di essere accolto dall’altro</a:t>
            </a:r>
          </a:p>
          <a:p>
            <a:pPr algn="just"/>
            <a:r>
              <a:rPr lang="it-IT" dirty="0" smtClean="0"/>
              <a:t>I bambini insicuri sono molto meno sostenuti dalla famiglia nei tentativi di indipendenza, i C vengono scoraggiati e gli A vengono gettati nell’esplorazione</a:t>
            </a:r>
          </a:p>
          <a:p>
            <a:pPr algn="just"/>
            <a:r>
              <a:rPr lang="it-IT" dirty="0" smtClean="0"/>
              <a:t>I bambini A cercano di risolvere i problemi da soli, nella relazione percezione di sfruttamento e di ridicolo nel gruppo</a:t>
            </a:r>
          </a:p>
          <a:p>
            <a:endParaRPr lang="it-IT" dirty="0" smtClean="0"/>
          </a:p>
          <a:p>
            <a:endParaRPr lang="it-IT" dirty="0" smtClean="0"/>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dirty="0" smtClean="0"/>
              <a:t>I C più spesso soggetti a vittimizzazione sarcasmo e rifiuto da parte dei coetanei</a:t>
            </a:r>
          </a:p>
          <a:p>
            <a:pPr algn="just"/>
            <a:r>
              <a:rPr lang="it-IT" dirty="0" smtClean="0"/>
              <a:t>Adolescenti insicuri percepiscono i loro genitori come non in grado di sostenerli nell’esplorazione, non viene concesso loro di separarsi dall’adulto e di esplorare: </a:t>
            </a:r>
            <a:r>
              <a:rPr lang="it-IT" dirty="0" err="1" smtClean="0"/>
              <a:t>iperprotezione</a:t>
            </a:r>
            <a:r>
              <a:rPr lang="it-IT" dirty="0" smtClean="0"/>
              <a:t> e ingigantimento dei pericoli esterni</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71500"/>
            <a:ext cx="8229600" cy="5883308"/>
          </a:xfrm>
        </p:spPr>
        <p:txBody>
          <a:bodyPr/>
          <a:lstStyle/>
          <a:p>
            <a:pPr algn="just"/>
            <a:r>
              <a:rPr lang="it-IT" dirty="0" smtClean="0"/>
              <a:t>RELAZIONE SICURA ESPLORAZIONE GARANTITA</a:t>
            </a:r>
          </a:p>
          <a:p>
            <a:pPr algn="just"/>
            <a:r>
              <a:rPr lang="it-IT" dirty="0" smtClean="0"/>
              <a:t>Cioè i bambini sicuri si consentono di esplorare autonomamente e sviluppano un senso di sé capace ed efficace nel raggiungere i risultati voluti attraverso l’azione.</a:t>
            </a:r>
          </a:p>
          <a:p>
            <a:pPr algn="just"/>
            <a:r>
              <a:rPr lang="it-IT" dirty="0" smtClean="0"/>
              <a:t>PER I BAMBINI CON ATTACCAMENTO INSICURO questo è molto difficile</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QUALCHE ESEMPIO</a:t>
            </a:r>
            <a:endParaRPr lang="it-IT" dirty="0"/>
          </a:p>
        </p:txBody>
      </p:sp>
      <p:sp>
        <p:nvSpPr>
          <p:cNvPr id="3" name="Segnaposto contenuto 2"/>
          <p:cNvSpPr>
            <a:spLocks noGrp="1"/>
          </p:cNvSpPr>
          <p:nvPr>
            <p:ph idx="1"/>
          </p:nvPr>
        </p:nvSpPr>
        <p:spPr>
          <a:xfrm>
            <a:off x="457200" y="1295400"/>
            <a:ext cx="8229600" cy="5159408"/>
          </a:xfrm>
        </p:spPr>
        <p:txBody>
          <a:bodyPr>
            <a:normAutofit fontScale="77500" lnSpcReduction="20000"/>
          </a:bodyPr>
          <a:lstStyle/>
          <a:p>
            <a:pPr algn="just"/>
            <a:r>
              <a:rPr lang="it-IT" dirty="0" smtClean="0"/>
              <a:t>Famiglia che reagisce alla diagnosi chiudendosi, paura che l’esterno scopra la malattia, non fiducia negli altri, </a:t>
            </a:r>
            <a:r>
              <a:rPr lang="it-IT" dirty="0" err="1" smtClean="0"/>
              <a:t>iperprotezione</a:t>
            </a:r>
            <a:r>
              <a:rPr lang="it-IT" dirty="0" smtClean="0"/>
              <a:t>..</a:t>
            </a:r>
          </a:p>
          <a:p>
            <a:pPr algn="just"/>
            <a:r>
              <a:rPr lang="it-IT" dirty="0" smtClean="0"/>
              <a:t>VEDE IL BAMBINO o VEDE LA MALATTIA o vede solo la paura?</a:t>
            </a:r>
          </a:p>
          <a:p>
            <a:pPr algn="just"/>
            <a:r>
              <a:rPr lang="it-IT" dirty="0" smtClean="0"/>
              <a:t>Riconosce i bisogni emotivi del bambino? Su quali bisogni emotivi si concentra?</a:t>
            </a:r>
          </a:p>
          <a:p>
            <a:pPr algn="just"/>
            <a:r>
              <a:rPr lang="it-IT" dirty="0" smtClean="0"/>
              <a:t>Come si sente il bambino? Che percezione ha il bambino nella relazione?</a:t>
            </a:r>
          </a:p>
          <a:p>
            <a:pPr algn="just"/>
            <a:r>
              <a:rPr lang="it-IT" dirty="0" smtClean="0"/>
              <a:t>La </a:t>
            </a:r>
            <a:r>
              <a:rPr lang="it-IT" dirty="0" err="1" smtClean="0"/>
              <a:t>F.A.</a:t>
            </a:r>
            <a:r>
              <a:rPr lang="it-IT" dirty="0" smtClean="0"/>
              <a:t> si porrà come base sicura favorente l’esplorazione?</a:t>
            </a:r>
          </a:p>
          <a:p>
            <a:pPr algn="just"/>
            <a:r>
              <a:rPr lang="it-IT" dirty="0" smtClean="0"/>
              <a:t>Si sentirà accolto solo nella paura, e se resta vicino alla </a:t>
            </a:r>
            <a:r>
              <a:rPr lang="it-IT" dirty="0" err="1" smtClean="0"/>
              <a:t>f.a.</a:t>
            </a:r>
            <a:endParaRPr lang="it-IT" dirty="0" smtClean="0"/>
          </a:p>
          <a:p>
            <a:pPr algn="just"/>
            <a:r>
              <a:rPr lang="it-IT" dirty="0" smtClean="0"/>
              <a:t>molto probabilmente nel tempo avrà nelle relazioni attenzioni selettive  verso i segnali di allarme e non rassicurazione, eviterà il non conosciuto..</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Bottom)">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lide(fromBottom)">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lide(fromBottom)">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slide(fromBottom)">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slide(fromBottom)">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CasellaDiTesto 2"/>
          <p:cNvSpPr txBox="1"/>
          <p:nvPr/>
        </p:nvSpPr>
        <p:spPr>
          <a:xfrm>
            <a:off x="822960" y="1619250"/>
            <a:ext cx="7498080" cy="2308324"/>
          </a:xfrm>
          <a:prstGeom prst="rect">
            <a:avLst/>
          </a:prstGeom>
          <a:noFill/>
        </p:spPr>
        <p:txBody>
          <a:bodyPr wrap="square" rtlCol="0">
            <a:spAutoFit/>
          </a:bodyPr>
          <a:lstStyle/>
          <a:p>
            <a:pPr algn="just"/>
            <a:r>
              <a:rPr lang="it-IT" sz="2400" dirty="0" smtClean="0"/>
              <a:t>PER PAURA CHE LA CRISI SI MANIFESTI IN PUBBLICO </a:t>
            </a:r>
            <a:r>
              <a:rPr lang="it-IT" sz="2400" dirty="0" err="1" smtClean="0"/>
              <a:t>C’E</a:t>
            </a:r>
            <a:r>
              <a:rPr lang="it-IT" sz="2400" dirty="0" smtClean="0"/>
              <a:t>’ LA TENDENZA  A FAR EVITARE SITUAZIONI SOCIALI NON CONTROLLATE  CIO’ IMPEDISCE UNA REALE  ESPERIENZA </a:t>
            </a:r>
            <a:r>
              <a:rPr lang="it-IT" sz="2400" dirty="0" err="1" smtClean="0"/>
              <a:t>DI</a:t>
            </a:r>
            <a:r>
              <a:rPr lang="it-IT" sz="2400" dirty="0" smtClean="0"/>
              <a:t> CONTATTO CON L’ESTERNO E PONE LE BASI PER L’INSUCCESSO SOCIALE.</a:t>
            </a:r>
            <a:endParaRPr lang="it-IT"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QUALCHE ESEMPIO</a:t>
            </a:r>
            <a:endParaRPr lang="it-IT" dirty="0"/>
          </a:p>
        </p:txBody>
      </p:sp>
      <p:sp>
        <p:nvSpPr>
          <p:cNvPr id="3" name="Segnaposto contenuto 2"/>
          <p:cNvSpPr>
            <a:spLocks noGrp="1"/>
          </p:cNvSpPr>
          <p:nvPr>
            <p:ph idx="1"/>
          </p:nvPr>
        </p:nvSpPr>
        <p:spPr>
          <a:xfrm>
            <a:off x="457200" y="1295400"/>
            <a:ext cx="8229600" cy="5159408"/>
          </a:xfrm>
        </p:spPr>
        <p:txBody>
          <a:bodyPr>
            <a:normAutofit fontScale="70000" lnSpcReduction="20000"/>
          </a:bodyPr>
          <a:lstStyle/>
          <a:p>
            <a:pPr algn="just"/>
            <a:r>
              <a:rPr lang="it-IT" sz="3100" dirty="0" smtClean="0"/>
              <a:t>Famiglia che reagisce alla diagnosi informandosi continuamente, minimizzando l’impatto della malattia, che spinge il figlio a </a:t>
            </a:r>
            <a:r>
              <a:rPr lang="it-IT" sz="3100" dirty="0" smtClean="0"/>
              <a:t>gettarsi </a:t>
            </a:r>
            <a:r>
              <a:rPr lang="it-IT" sz="3100" dirty="0" smtClean="0"/>
              <a:t>nell’esplorazione del mondo.</a:t>
            </a:r>
          </a:p>
          <a:p>
            <a:pPr algn="just"/>
            <a:r>
              <a:rPr lang="it-IT" sz="3100" dirty="0" smtClean="0"/>
              <a:t>VEDE IL BAMBINO?</a:t>
            </a:r>
          </a:p>
          <a:p>
            <a:pPr algn="just"/>
            <a:r>
              <a:rPr lang="it-IT" sz="3100" dirty="0" smtClean="0"/>
              <a:t>Riconosce i bisogni emotivi del bambino? Su quali bisogni emotivi si concentra?</a:t>
            </a:r>
          </a:p>
          <a:p>
            <a:pPr algn="just"/>
            <a:r>
              <a:rPr lang="it-IT" sz="3100" dirty="0" smtClean="0"/>
              <a:t>Come si sente il bambino? Che percezione ha il bambino nella relazione? Si sentirà accolto? Il bambino imparerà a riconoscere la paura? E le sue emozioni?</a:t>
            </a:r>
          </a:p>
          <a:p>
            <a:pPr algn="just"/>
            <a:r>
              <a:rPr lang="it-IT" sz="3100" dirty="0" smtClean="0"/>
              <a:t>La </a:t>
            </a:r>
            <a:r>
              <a:rPr lang="it-IT" sz="3100" dirty="0" err="1" smtClean="0"/>
              <a:t>F.A.</a:t>
            </a:r>
            <a:r>
              <a:rPr lang="it-IT" sz="3100" dirty="0" smtClean="0"/>
              <a:t> si porrà come base sicura?</a:t>
            </a:r>
          </a:p>
          <a:p>
            <a:pPr algn="just"/>
            <a:r>
              <a:rPr lang="it-IT" sz="3100" dirty="0" smtClean="0"/>
              <a:t>L’esperienza precoce di non amabilità, di rifiuto, porterà a sviluppare nel tempo un attenzione selettiva ai segnali di rifiuto e a interpretare come rifiuto anche atteggiamenti che hanno altri significati. Nel tempo ci sarà un </a:t>
            </a:r>
            <a:r>
              <a:rPr lang="it-IT" sz="3100" dirty="0" err="1" smtClean="0"/>
              <a:t>evitamento</a:t>
            </a:r>
            <a:r>
              <a:rPr lang="it-IT" sz="3100" dirty="0" smtClean="0"/>
              <a:t> dei contatti e una maggiore possibilità di isolamento.</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Bottom)">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lide(fromBottom)">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lide(fromBottom)">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slide(fromBottom)">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QUINDI?</a:t>
            </a:r>
            <a:endParaRPr lang="it-IT" dirty="0"/>
          </a:p>
        </p:txBody>
      </p:sp>
      <p:sp>
        <p:nvSpPr>
          <p:cNvPr id="3" name="CasellaDiTesto 2"/>
          <p:cNvSpPr txBox="1"/>
          <p:nvPr/>
        </p:nvSpPr>
        <p:spPr>
          <a:xfrm>
            <a:off x="933450" y="2209800"/>
            <a:ext cx="7639050" cy="2492990"/>
          </a:xfrm>
          <a:prstGeom prst="rect">
            <a:avLst/>
          </a:prstGeom>
          <a:noFill/>
        </p:spPr>
        <p:txBody>
          <a:bodyPr wrap="square" rtlCol="0">
            <a:spAutoFit/>
          </a:bodyPr>
          <a:lstStyle/>
          <a:p>
            <a:pPr algn="just"/>
            <a:r>
              <a:rPr lang="it-IT" sz="2400" dirty="0" smtClean="0"/>
              <a:t>PER LAVORARE SULLA SOCIALIZZAZIONE </a:t>
            </a:r>
            <a:r>
              <a:rPr lang="it-IT" sz="2400" smtClean="0"/>
              <a:t>DEI BAMBINI-RAGAZZI EPILETTICI </a:t>
            </a:r>
            <a:r>
              <a:rPr lang="it-IT" sz="2400" dirty="0" smtClean="0"/>
              <a:t>SOPRATTUTTO SE INSERITI ANCORA NELLA SCUOLA, NON DOBBIAMO MAI SCORDARCI </a:t>
            </a:r>
            <a:r>
              <a:rPr lang="it-IT" sz="2400" dirty="0" err="1" smtClean="0"/>
              <a:t>DI</a:t>
            </a:r>
            <a:r>
              <a:rPr lang="it-IT" sz="2400" dirty="0" smtClean="0"/>
              <a:t> LAVORARE CON LE FAMIGLIE </a:t>
            </a:r>
          </a:p>
          <a:p>
            <a:endParaRPr lang="it-IT" dirty="0" smtClean="0"/>
          </a:p>
          <a:p>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5750" y="438150"/>
            <a:ext cx="8401050" cy="6016658"/>
          </a:xfrm>
        </p:spPr>
        <p:txBody>
          <a:bodyPr>
            <a:noAutofit/>
          </a:bodyPr>
          <a:lstStyle/>
          <a:p>
            <a:pPr algn="just"/>
            <a:r>
              <a:rPr lang="it-IT" sz="2400" b="1" dirty="0" smtClean="0"/>
              <a:t>L’insorgenza di una </a:t>
            </a:r>
            <a:r>
              <a:rPr lang="it-IT" sz="2400" b="1" u="sng" dirty="0" smtClean="0"/>
              <a:t>malattia cronica </a:t>
            </a:r>
            <a:r>
              <a:rPr lang="it-IT" sz="2400" b="1" dirty="0" smtClean="0"/>
              <a:t>nella vita di un bambino comporta una serie di cambiamenti sia a livello psicofisico che a livello relazionale, non semplici da gestire. Lieve o grave che sia, essa può incidere sulle sue dimensioni più intime e personali, limitare la sua autonomia e indipendenza e segnare profondamente anche coloro che se ne occupano direttamente, quindi i genitori, i fratelli o le sorelle e i parenti più vicini. </a:t>
            </a:r>
          </a:p>
          <a:p>
            <a:pPr algn="just"/>
            <a:endParaRPr lang="it-IT" sz="2400" b="1" dirty="0" smtClean="0"/>
          </a:p>
          <a:p>
            <a:pPr algn="just"/>
            <a:r>
              <a:rPr lang="it-IT" sz="2400" b="1" dirty="0" smtClean="0"/>
              <a:t>Se non accolta in modo adeguato dal piccolo e dalla sua famiglia, la malattia cronica può incidere notevolmente sullo sviluppo psicologico del bambino e sulla formazione della sua personalità.</a:t>
            </a:r>
          </a:p>
          <a:p>
            <a:pPr algn="r">
              <a:buNone/>
            </a:pPr>
            <a:r>
              <a:rPr lang="it-IT" sz="2400" b="1" dirty="0" smtClean="0"/>
              <a:t>Simone Bruno </a:t>
            </a:r>
            <a:br>
              <a:rPr lang="it-IT" sz="2400" b="1" dirty="0" smtClean="0"/>
            </a:b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1"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slide(fromBottom)">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slide(fromBottom)">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1"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slide(fromBottom)">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BIBLIOGRAFIA</a:t>
            </a:r>
            <a:endParaRPr lang="it-IT" dirty="0"/>
          </a:p>
        </p:txBody>
      </p:sp>
      <p:sp>
        <p:nvSpPr>
          <p:cNvPr id="3" name="Segnaposto contenuto 2"/>
          <p:cNvSpPr>
            <a:spLocks noGrp="1"/>
          </p:cNvSpPr>
          <p:nvPr>
            <p:ph idx="1"/>
          </p:nvPr>
        </p:nvSpPr>
        <p:spPr>
          <a:xfrm>
            <a:off x="457200" y="1504950"/>
            <a:ext cx="8401050" cy="4949858"/>
          </a:xfrm>
        </p:spPr>
        <p:txBody>
          <a:bodyPr>
            <a:normAutofit fontScale="92500" lnSpcReduction="10000"/>
          </a:bodyPr>
          <a:lstStyle/>
          <a:p>
            <a:pPr algn="just"/>
            <a:r>
              <a:rPr lang="it-IT" sz="2400" dirty="0" smtClean="0"/>
              <a:t>Bruno S. La Famiglia E La Malattia Cronica Del Bambino:   Adattamento Dei Genitori </a:t>
            </a:r>
            <a:br>
              <a:rPr lang="it-IT" sz="2400" dirty="0" smtClean="0"/>
            </a:br>
            <a:r>
              <a:rPr lang="it-IT" sz="2400" dirty="0" smtClean="0"/>
              <a:t>Come Sostenere Lo Stress</a:t>
            </a:r>
            <a:br>
              <a:rPr lang="it-IT" sz="2400" dirty="0" smtClean="0"/>
            </a:br>
            <a:r>
              <a:rPr lang="it-IT" sz="2400" dirty="0" smtClean="0"/>
              <a:t>E Il Cambiamento.</a:t>
            </a:r>
          </a:p>
          <a:p>
            <a:pPr algn="just"/>
            <a:r>
              <a:rPr lang="it-IT" sz="2400" dirty="0" err="1" smtClean="0"/>
              <a:t>Cassibba</a:t>
            </a:r>
            <a:r>
              <a:rPr lang="it-IT" sz="2400" dirty="0" smtClean="0"/>
              <a:t> R., </a:t>
            </a:r>
            <a:r>
              <a:rPr lang="it-IT" sz="2400" dirty="0" err="1" smtClean="0"/>
              <a:t>van</a:t>
            </a:r>
            <a:r>
              <a:rPr lang="it-IT" sz="2400" dirty="0" smtClean="0"/>
              <a:t> </a:t>
            </a:r>
            <a:r>
              <a:rPr lang="it-IT" sz="2400" dirty="0" err="1" smtClean="0"/>
              <a:t>Ijzendoorn</a:t>
            </a:r>
            <a:r>
              <a:rPr lang="it-IT" sz="2400" dirty="0" smtClean="0"/>
              <a:t> </a:t>
            </a:r>
            <a:r>
              <a:rPr lang="it-IT" sz="2400" dirty="0" err="1" smtClean="0"/>
              <a:t>M.H.</a:t>
            </a:r>
            <a:r>
              <a:rPr lang="it-IT" sz="2400" dirty="0" smtClean="0"/>
              <a:t>, (a cura di), </a:t>
            </a:r>
            <a:r>
              <a:rPr lang="it-IT" sz="2400" i="1" dirty="0" smtClean="0"/>
              <a:t>L’intervento clinico basato sull’attaccamento,</a:t>
            </a:r>
            <a:r>
              <a:rPr lang="it-IT" sz="2400" dirty="0" smtClean="0"/>
              <a:t> Il Mulino, Bologna, 2005</a:t>
            </a:r>
            <a:endParaRPr lang="en-US" sz="2400" dirty="0" smtClean="0"/>
          </a:p>
          <a:p>
            <a:r>
              <a:rPr lang="en-US" sz="2400" dirty="0" smtClean="0"/>
              <a:t>Goldberg S., </a:t>
            </a:r>
            <a:r>
              <a:rPr lang="en-US" sz="2400" dirty="0" err="1" smtClean="0"/>
              <a:t>Gotowiec</a:t>
            </a:r>
            <a:r>
              <a:rPr lang="en-US" sz="2400" dirty="0" smtClean="0"/>
              <a:t> A. e Simmons R.J., "Infant-mother attachment and behavioral problems in healthy and chronically ill pre-</a:t>
            </a:r>
            <a:r>
              <a:rPr lang="en-US" sz="2400" dirty="0" err="1" smtClean="0"/>
              <a:t>schoolers</a:t>
            </a:r>
            <a:r>
              <a:rPr lang="en-US" sz="2400" dirty="0" smtClean="0"/>
              <a:t>", </a:t>
            </a:r>
            <a:r>
              <a:rPr lang="en-US" sz="2400" i="1" dirty="0" smtClean="0"/>
              <a:t>Development and Psychopathology</a:t>
            </a:r>
            <a:r>
              <a:rPr lang="en-US" sz="2400" dirty="0" smtClean="0"/>
              <a:t>, n. 7, pp. 267-282, 1995.</a:t>
            </a:r>
          </a:p>
          <a:p>
            <a:r>
              <a:rPr lang="it-IT" sz="2400" dirty="0" smtClean="0"/>
              <a:t>Pallini S. Psicologia dell’attaccamento. </a:t>
            </a:r>
            <a:r>
              <a:rPr lang="it-IT" sz="2400" dirty="0" err="1" smtClean="0"/>
              <a:t>Francoangeli</a:t>
            </a:r>
            <a:endParaRPr lang="it-IT" sz="2400" dirty="0" smtClean="0"/>
          </a:p>
          <a:p>
            <a:r>
              <a:rPr lang="it-IT" sz="2400" dirty="0" err="1" smtClean="0"/>
              <a:t>Scarzello</a:t>
            </a:r>
            <a:r>
              <a:rPr lang="it-IT" sz="2400" dirty="0" smtClean="0"/>
              <a:t> D., "La famiglia del bambino malato cronico", </a:t>
            </a:r>
            <a:r>
              <a:rPr lang="it-IT" sz="2400" i="1" dirty="0" smtClean="0"/>
              <a:t>Età evolutiva</a:t>
            </a:r>
            <a:r>
              <a:rPr lang="it-IT" sz="2400" dirty="0" smtClean="0"/>
              <a:t>, n. 71, 106-117, 2002.</a:t>
            </a:r>
          </a:p>
          <a:p>
            <a:endParaRPr lang="it-IT"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EPILESSIE…e</a:t>
            </a:r>
            <a:r>
              <a:rPr lang="it-IT" dirty="0" smtClean="0"/>
              <a:t> non epilessia</a:t>
            </a:r>
            <a:endParaRPr lang="it-IT" dirty="0"/>
          </a:p>
        </p:txBody>
      </p:sp>
      <p:sp>
        <p:nvSpPr>
          <p:cNvPr id="3" name="Segnaposto contenuto 2"/>
          <p:cNvSpPr>
            <a:spLocks noGrp="1"/>
          </p:cNvSpPr>
          <p:nvPr>
            <p:ph idx="1"/>
          </p:nvPr>
        </p:nvSpPr>
        <p:spPr/>
        <p:txBody>
          <a:bodyPr/>
          <a:lstStyle/>
          <a:p>
            <a:r>
              <a:rPr lang="it-IT" dirty="0" smtClean="0"/>
              <a:t>Tipo di epilessia e di crisi</a:t>
            </a:r>
          </a:p>
          <a:p>
            <a:r>
              <a:rPr lang="it-IT" dirty="0" smtClean="0"/>
              <a:t>Età di insorgenza delle crisi</a:t>
            </a:r>
          </a:p>
          <a:p>
            <a:r>
              <a:rPr lang="it-IT" dirty="0" smtClean="0"/>
              <a:t>Possibilità di gestire farmacologicamente le crisi</a:t>
            </a:r>
          </a:p>
          <a:p>
            <a:r>
              <a:rPr lang="it-IT" dirty="0" smtClean="0"/>
              <a:t>Presenza di ritardo mentale</a:t>
            </a:r>
          </a:p>
          <a:p>
            <a:r>
              <a:rPr lang="it-IT" dirty="0" smtClean="0"/>
              <a:t>Associazione con altri quadri</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Bottom)">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lide(fromBottom)">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lide(fromBottom)">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7494"/>
            <a:ext cx="8896350" cy="1399032"/>
          </a:xfrm>
        </p:spPr>
        <p:txBody>
          <a:bodyPr/>
          <a:lstStyle/>
          <a:p>
            <a:r>
              <a:rPr lang="it-IT" dirty="0" smtClean="0"/>
              <a:t>DISTINZIONI LEGATE AI VARI QUADRI</a:t>
            </a:r>
            <a:endParaRPr lang="it-IT" dirty="0"/>
          </a:p>
        </p:txBody>
      </p:sp>
      <p:sp>
        <p:nvSpPr>
          <p:cNvPr id="3" name="Segnaposto contenuto 2"/>
          <p:cNvSpPr>
            <a:spLocks noGrp="1"/>
          </p:cNvSpPr>
          <p:nvPr>
            <p:ph idx="1"/>
          </p:nvPr>
        </p:nvSpPr>
        <p:spPr/>
        <p:txBody>
          <a:bodyPr/>
          <a:lstStyle/>
          <a:p>
            <a:pPr algn="just"/>
            <a:r>
              <a:rPr lang="it-IT" dirty="0" smtClean="0"/>
              <a:t>ASSENZE: PIU’ FREQUENTEMENTE PASSIVI , ANSIOSI E SPESSO BEN ACCETTATI IN AMBIENTE FAMILIARE E SOCIALE</a:t>
            </a:r>
          </a:p>
          <a:p>
            <a:pPr algn="just"/>
            <a:r>
              <a:rPr lang="it-IT" dirty="0" smtClean="0"/>
              <a:t>I BAMBINI CON CRISI </a:t>
            </a:r>
            <a:r>
              <a:rPr lang="it-IT" dirty="0" err="1" smtClean="0"/>
              <a:t>DI</a:t>
            </a:r>
            <a:r>
              <a:rPr lang="it-IT" dirty="0" smtClean="0"/>
              <a:t> GRANDE MALE: PIU’ IRRITABILI E COLLERICI E FREQUENTEMENTE MENO ACCETTATI DALLA FAMIGLIA E DAL CONTYESTO SOCIALE</a:t>
            </a:r>
          </a:p>
          <a:p>
            <a:pPr algn="r"/>
            <a:r>
              <a:rPr lang="it-IT" dirty="0" smtClean="0"/>
              <a:t>MASTROPAOLO, 2000</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7494"/>
            <a:ext cx="9144000" cy="1399032"/>
          </a:xfrm>
        </p:spPr>
        <p:txBody>
          <a:bodyPr>
            <a:noAutofit/>
          </a:bodyPr>
          <a:lstStyle/>
          <a:p>
            <a:pPr algn="just"/>
            <a:r>
              <a:rPr lang="it-IT" sz="3200" dirty="0" smtClean="0"/>
              <a:t>COME LA MALATTIA INFLUENZA LO SVILUPPO DELLA PERSONALITA’ DEL BAMBINO</a:t>
            </a:r>
            <a:endParaRPr lang="it-IT" sz="3200" dirty="0"/>
          </a:p>
        </p:txBody>
      </p:sp>
      <p:sp>
        <p:nvSpPr>
          <p:cNvPr id="3" name="Segnaposto contenuto 2"/>
          <p:cNvSpPr>
            <a:spLocks noGrp="1"/>
          </p:cNvSpPr>
          <p:nvPr>
            <p:ph idx="1"/>
          </p:nvPr>
        </p:nvSpPr>
        <p:spPr>
          <a:xfrm>
            <a:off x="457200" y="1657350"/>
            <a:ext cx="8229600" cy="5200650"/>
          </a:xfrm>
        </p:spPr>
        <p:txBody>
          <a:bodyPr>
            <a:normAutofit fontScale="70000" lnSpcReduction="20000"/>
          </a:bodyPr>
          <a:lstStyle/>
          <a:p>
            <a:pPr lvl="0">
              <a:buNone/>
            </a:pPr>
            <a:r>
              <a:rPr lang="it-IT" b="1" dirty="0" smtClean="0"/>
              <a:t>VARIABILI:</a:t>
            </a:r>
          </a:p>
          <a:p>
            <a:pPr lvl="0" algn="just"/>
            <a:r>
              <a:rPr lang="it-IT" dirty="0" smtClean="0"/>
              <a:t>il quadro clinico acquisito (diagnosi, severità del disturbo, sintomatologia, terapia farmacologica) e l’età di insorgenza della patologia;</a:t>
            </a:r>
          </a:p>
          <a:p>
            <a:pPr lvl="0" algn="just"/>
            <a:r>
              <a:rPr lang="it-IT" dirty="0" smtClean="0"/>
              <a:t>le singole caratteristiche di personalità e gli aspetti cognitivi e </a:t>
            </a:r>
            <a:r>
              <a:rPr lang="it-IT" dirty="0" err="1" smtClean="0"/>
              <a:t>socioemotivi</a:t>
            </a:r>
            <a:r>
              <a:rPr lang="it-IT" dirty="0" smtClean="0"/>
              <a:t> del bambino che gli consentono di comprendere la malattia, il processo e i tempi di cura (si tiene conto soprattutto del senso di rottura che viene a crearsi all’interno del corpo e della mente del bambino);</a:t>
            </a:r>
          </a:p>
          <a:p>
            <a:pPr lvl="0" algn="just"/>
            <a:r>
              <a:rPr lang="it-IT" dirty="0" smtClean="0"/>
              <a:t>la rappresentazione mentale che i familiari si creano della malattia che colpisce il loro figlio/fratello e le risposte emotive che vengono a costellarsi nella rete interna di relazioni;</a:t>
            </a:r>
          </a:p>
          <a:p>
            <a:pPr algn="just"/>
            <a:r>
              <a:rPr lang="it-IT" dirty="0" smtClean="0"/>
              <a:t>la presenza/assenza di un sistema socio-culturale, psicologico ed educativo di supporto che sia in grado di facilitare la narrazione dei vissuti interni e la loro riorganizzazione emotiva e cognitiva in vista del raggiungimento di nuove forme di equilibrio.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Bottom)">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lide(fromBottom)">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lide(fromBottom)">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57250"/>
            <a:ext cx="8229600" cy="5597558"/>
          </a:xfrm>
        </p:spPr>
        <p:txBody>
          <a:bodyPr>
            <a:normAutofit/>
          </a:bodyPr>
          <a:lstStyle/>
          <a:p>
            <a:pPr algn="just"/>
            <a:r>
              <a:rPr lang="it-IT" u="sng" dirty="0" smtClean="0"/>
              <a:t>NON</a:t>
            </a:r>
            <a:r>
              <a:rPr lang="it-IT" dirty="0" smtClean="0"/>
              <a:t> ESISTE UNA </a:t>
            </a:r>
            <a:r>
              <a:rPr lang="it-IT" u="sng" dirty="0" smtClean="0"/>
              <a:t>PERSONALITA’ EPILETTICA </a:t>
            </a:r>
            <a:r>
              <a:rPr lang="it-IT" dirty="0" smtClean="0"/>
              <a:t>MA UNA MODALITA’ SPESSO FREQUENTE TRA LE PERSONE CON QUESTA DIAGNOSI </a:t>
            </a:r>
            <a:r>
              <a:rPr lang="it-IT" dirty="0" err="1" smtClean="0"/>
              <a:t>DI</a:t>
            </a:r>
            <a:r>
              <a:rPr lang="it-IT" dirty="0" smtClean="0"/>
              <a:t> SVILUPPARE NEL TEMPO CARATTERISTICHE </a:t>
            </a:r>
            <a:r>
              <a:rPr lang="it-IT" dirty="0" err="1" smtClean="0"/>
              <a:t>DI</a:t>
            </a:r>
            <a:r>
              <a:rPr lang="it-IT" dirty="0" smtClean="0"/>
              <a:t> PERSONALITA’ CONNESSE CON LA MALATTIA.</a:t>
            </a:r>
          </a:p>
          <a:p>
            <a:pPr algn="just"/>
            <a:r>
              <a:rPr lang="it-IT" dirty="0" smtClean="0"/>
              <a:t>POVERTA’ </a:t>
            </a:r>
            <a:r>
              <a:rPr lang="it-IT" dirty="0" err="1" smtClean="0"/>
              <a:t>DI</a:t>
            </a:r>
            <a:r>
              <a:rPr lang="it-IT" dirty="0" smtClean="0"/>
              <a:t> INTERESSI E </a:t>
            </a:r>
            <a:r>
              <a:rPr lang="it-IT" dirty="0" err="1" smtClean="0"/>
              <a:t>DI</a:t>
            </a:r>
            <a:r>
              <a:rPr lang="it-IT" dirty="0" smtClean="0"/>
              <a:t> INIZIATIVA, ANSIA, CHIUSURA, IPERDIPENDENZA DAGLI ADULTI DIFFICOLTA’ A RELAZIONARSI CON I COETANEI. </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dirty="0" smtClean="0"/>
              <a:t>STILI </a:t>
            </a:r>
            <a:r>
              <a:rPr lang="it-IT" dirty="0" err="1" smtClean="0"/>
              <a:t>DI</a:t>
            </a:r>
            <a:r>
              <a:rPr lang="it-IT" dirty="0" smtClean="0"/>
              <a:t> ATTACCAMENTO E PARENTING</a:t>
            </a:r>
            <a:endParaRPr lang="it-IT" dirty="0"/>
          </a:p>
        </p:txBody>
      </p:sp>
      <p:sp>
        <p:nvSpPr>
          <p:cNvPr id="5" name="Sottotitolo 4"/>
          <p:cNvSpPr>
            <a:spLocks noGrp="1"/>
          </p:cNvSpPr>
          <p:nvPr>
            <p:ph type="subTitle" idx="1"/>
          </p:nvPr>
        </p:nvSpPr>
        <p:spPr/>
        <p:txBody>
          <a:bodyPr/>
          <a:lstStyle/>
          <a:p>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3873</TotalTime>
  <Words>2170</Words>
  <Application>Microsoft Office PowerPoint</Application>
  <PresentationFormat>Presentazione su schermo (4:3)</PresentationFormat>
  <Paragraphs>170</Paragraphs>
  <Slides>40</Slides>
  <Notes>1</Notes>
  <HiddenSlides>0</HiddenSlides>
  <MMClips>2</MMClips>
  <ScaleCrop>false</ScaleCrop>
  <HeadingPairs>
    <vt:vector size="4" baseType="variant">
      <vt:variant>
        <vt:lpstr>Tema</vt:lpstr>
      </vt:variant>
      <vt:variant>
        <vt:i4>1</vt:i4>
      </vt:variant>
      <vt:variant>
        <vt:lpstr>Titoli diapositive</vt:lpstr>
      </vt:variant>
      <vt:variant>
        <vt:i4>40</vt:i4>
      </vt:variant>
    </vt:vector>
  </HeadingPairs>
  <TitlesOfParts>
    <vt:vector size="41" baseType="lpstr">
      <vt:lpstr>Verve</vt:lpstr>
      <vt:lpstr>SOLI AL DI LA’ DELLA PATOLOGIA SENTIRSI DIVERSI RITROVARSI SOLI</vt:lpstr>
      <vt:lpstr>Diapositiva 2</vt:lpstr>
      <vt:lpstr>CARATTERISTICHE INDIVIDUALI </vt:lpstr>
      <vt:lpstr>Diapositiva 4</vt:lpstr>
      <vt:lpstr>EPILESSIE…e non epilessia</vt:lpstr>
      <vt:lpstr>DISTINZIONI LEGATE AI VARI QUADRI</vt:lpstr>
      <vt:lpstr>COME LA MALATTIA INFLUENZA LO SVILUPPO DELLA PERSONALITA’ DEL BAMBINO</vt:lpstr>
      <vt:lpstr>Diapositiva 8</vt:lpstr>
      <vt:lpstr>STILI DI ATTACCAMENTO E PARENTING</vt:lpstr>
      <vt:lpstr>Diapositiva 10</vt:lpstr>
      <vt:lpstr>Diapositiva 11</vt:lpstr>
      <vt:lpstr>REAZIONE DELLA FAMIGLIA ALLA DIAGNOSI</vt:lpstr>
      <vt:lpstr>FASI DI REAZIONE ALLA DIAGNOSI</vt:lpstr>
      <vt:lpstr>Diapositiva 14</vt:lpstr>
      <vt:lpstr>Diapositiva 15</vt:lpstr>
      <vt:lpstr>POSSIBILI REAZIONI MATERNE</vt:lpstr>
      <vt:lpstr>Diapositiva 17</vt:lpstr>
      <vt:lpstr>MA COSA E’ IL LEGAME DI ATTACCAMENTO?</vt:lpstr>
      <vt:lpstr>Perché ci soffermiamo sulla relazione di attaccamento?</vt:lpstr>
      <vt:lpstr>Diapositiva 20</vt:lpstr>
      <vt:lpstr>Diapositiva 21</vt:lpstr>
      <vt:lpstr>Diapositiva 22</vt:lpstr>
      <vt:lpstr>Diapositiva 23</vt:lpstr>
      <vt:lpstr>FOR EXAMPLE…</vt:lpstr>
      <vt:lpstr>Ne deriva quindi che: - un modello operativo (MOI) di sé valido e competente è costruito nel contesto di un modello di genitori emotivamente disponibili e materialmente supportivi nell’esplorazione;   -un modello operativo di sé svalutato e incompetente è la controparte di genitori respingenti o indifferenti, o interferenti con l’esplorazione.        </vt:lpstr>
      <vt:lpstr>Diapositiva 26</vt:lpstr>
      <vt:lpstr>ATTACCAMENTO SICURO</vt:lpstr>
      <vt:lpstr>  </vt:lpstr>
      <vt:lpstr>ATTACCAMENTO INSICURO</vt:lpstr>
      <vt:lpstr>Diapositiva 30</vt:lpstr>
      <vt:lpstr>Diapositiva 31</vt:lpstr>
      <vt:lpstr>COME L’ATTACCAMENTO PUO’ INFLUENZARE LA SOCIALIZZAZIONE</vt:lpstr>
      <vt:lpstr>Socializzazione eta’ scolare e adolescenza</vt:lpstr>
      <vt:lpstr>Diapositiva 34</vt:lpstr>
      <vt:lpstr>Diapositiva 35</vt:lpstr>
      <vt:lpstr>QUALCHE ESEMPIO</vt:lpstr>
      <vt:lpstr>Diapositiva 37</vt:lpstr>
      <vt:lpstr>QUALCHE ESEMPIO</vt:lpstr>
      <vt:lpstr>QUINDI?</vt:lpstr>
      <vt:lpstr>BIBLIOGRAFIA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Sonia</dc:creator>
  <cp:lastModifiedBy>Sonia</cp:lastModifiedBy>
  <cp:revision>23</cp:revision>
  <dcterms:created xsi:type="dcterms:W3CDTF">2014-03-21T10:53:11Z</dcterms:created>
  <dcterms:modified xsi:type="dcterms:W3CDTF">2014-04-03T11:28:20Z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TC011799851040</vt:lpwstr>
  </property>
</Properties>
</file>