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68"/>
  </p:notesMasterIdLst>
  <p:handoutMasterIdLst>
    <p:handoutMasterId r:id="rId69"/>
  </p:handoutMasterIdLst>
  <p:sldIdLst>
    <p:sldId id="256" r:id="rId2"/>
    <p:sldId id="257" r:id="rId3"/>
    <p:sldId id="336" r:id="rId4"/>
    <p:sldId id="258" r:id="rId5"/>
    <p:sldId id="259" r:id="rId6"/>
    <p:sldId id="337" r:id="rId7"/>
    <p:sldId id="279" r:id="rId8"/>
    <p:sldId id="280" r:id="rId9"/>
    <p:sldId id="340" r:id="rId10"/>
    <p:sldId id="341" r:id="rId11"/>
    <p:sldId id="260" r:id="rId12"/>
    <p:sldId id="261" r:id="rId13"/>
    <p:sldId id="338" r:id="rId14"/>
    <p:sldId id="262" r:id="rId15"/>
    <p:sldId id="277" r:id="rId16"/>
    <p:sldId id="311" r:id="rId17"/>
    <p:sldId id="312" r:id="rId18"/>
    <p:sldId id="313" r:id="rId19"/>
    <p:sldId id="314" r:id="rId20"/>
    <p:sldId id="315" r:id="rId21"/>
    <p:sldId id="264" r:id="rId22"/>
    <p:sldId id="265" r:id="rId23"/>
    <p:sldId id="329" r:id="rId24"/>
    <p:sldId id="330" r:id="rId25"/>
    <p:sldId id="333" r:id="rId26"/>
    <p:sldId id="343" r:id="rId27"/>
    <p:sldId id="345" r:id="rId28"/>
    <p:sldId id="346" r:id="rId29"/>
    <p:sldId id="347" r:id="rId30"/>
    <p:sldId id="348" r:id="rId31"/>
    <p:sldId id="349" r:id="rId32"/>
    <p:sldId id="350" r:id="rId33"/>
    <p:sldId id="351" r:id="rId34"/>
    <p:sldId id="352" r:id="rId35"/>
    <p:sldId id="353" r:id="rId36"/>
    <p:sldId id="331" r:id="rId37"/>
    <p:sldId id="334" r:id="rId38"/>
    <p:sldId id="335" r:id="rId39"/>
    <p:sldId id="271" r:id="rId40"/>
    <p:sldId id="291" r:id="rId41"/>
    <p:sldId id="354" r:id="rId42"/>
    <p:sldId id="355" r:id="rId43"/>
    <p:sldId id="356" r:id="rId44"/>
    <p:sldId id="292" r:id="rId45"/>
    <p:sldId id="293" r:id="rId46"/>
    <p:sldId id="294" r:id="rId47"/>
    <p:sldId id="308" r:id="rId48"/>
    <p:sldId id="296" r:id="rId49"/>
    <p:sldId id="290" r:id="rId50"/>
    <p:sldId id="298" r:id="rId51"/>
    <p:sldId id="300" r:id="rId52"/>
    <p:sldId id="304" r:id="rId53"/>
    <p:sldId id="301" r:id="rId54"/>
    <p:sldId id="303" r:id="rId55"/>
    <p:sldId id="302" r:id="rId56"/>
    <p:sldId id="305" r:id="rId57"/>
    <p:sldId id="307" r:id="rId58"/>
    <p:sldId id="319" r:id="rId59"/>
    <p:sldId id="320" r:id="rId60"/>
    <p:sldId id="321" r:id="rId61"/>
    <p:sldId id="322" r:id="rId62"/>
    <p:sldId id="323" r:id="rId63"/>
    <p:sldId id="324" r:id="rId64"/>
    <p:sldId id="297" r:id="rId65"/>
    <p:sldId id="275" r:id="rId66"/>
    <p:sldId id="310" r:id="rId67"/>
  </p:sldIdLst>
  <p:sldSz cx="10080625" cy="7559675"/>
  <p:notesSz cx="7559675" cy="10691813"/>
  <p:defaultTextStyle>
    <a:defPPr>
      <a:defRPr lang="it-IT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3892" autoAdjust="0"/>
  </p:normalViewPr>
  <p:slideViewPr>
    <p:cSldViewPr>
      <p:cViewPr>
        <p:scale>
          <a:sx n="70" d="100"/>
          <a:sy n="70" d="100"/>
        </p:scale>
        <p:origin x="384" y="12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lvl1pPr defTabSz="914021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Lucida Sans Unicode" pitchFamily="2"/>
                <a:cs typeface="Mangal" pitchFamily="2"/>
              </a:defRPr>
            </a:lvl1pPr>
          </a:lstStyle>
          <a:p>
            <a:pPr>
              <a:defRPr sz="1400"/>
            </a:pPr>
            <a:endParaRPr lang="it-IT"/>
          </a:p>
        </p:txBody>
      </p:sp>
      <p:sp>
        <p:nvSpPr>
          <p:cNvPr id="3" name="Segnaposto data 2"/>
          <p:cNvSpPr txBox="1">
            <a:spLocks noGrp="1"/>
          </p:cNvSpPr>
          <p:nvPr>
            <p:ph type="dt" sz="quarter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lvl1pPr algn="r" defTabSz="914021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Lucida Sans Unicode" pitchFamily="2"/>
                <a:cs typeface="Mangal" pitchFamily="2"/>
              </a:defRPr>
            </a:lvl1pPr>
          </a:lstStyle>
          <a:p>
            <a:pPr>
              <a:defRPr sz="1400"/>
            </a:pPr>
            <a:endParaRPr lang="it-IT"/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2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lvl1pPr defTabSz="914021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Lucida Sans Unicode" pitchFamily="2"/>
                <a:cs typeface="Mangal" pitchFamily="2"/>
              </a:defRPr>
            </a:lvl1pPr>
          </a:lstStyle>
          <a:p>
            <a:pPr>
              <a:defRPr sz="1400"/>
            </a:pPr>
            <a:endParaRPr lang="it-IT"/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3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lvl1pPr algn="r" defTabSz="914021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 sz="1400"/>
            </a:pPr>
            <a:fld id="{2FBE0E10-0B10-4F32-AC84-24203505DD27}" type="slidenum">
              <a:rPr/>
              <a:pPr>
                <a:defRPr sz="1400"/>
              </a:pPr>
              <a:t>‹N›</a:t>
            </a:fld>
            <a:endParaRPr lang="it-IT">
              <a:latin typeface="Arial" pitchFamily="18"/>
              <a:ea typeface="Lucida Sans Unicode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immagine diapositiva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endParaRPr lang="it-IT" noProof="0"/>
          </a:p>
        </p:txBody>
      </p:sp>
      <p:sp>
        <p:nvSpPr>
          <p:cNvPr id="4" name="Segnaposto intestazion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defTabSz="914021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it-IT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data 4"/>
          <p:cNvSpPr txBox="1">
            <a:spLocks noGrp="1"/>
          </p:cNvSpPr>
          <p:nvPr>
            <p:ph type="dt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defTabSz="914021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it-IT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4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defTabSz="914021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it-IT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defTabSz="914021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it-IT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2356D1F3-8B9B-4554-8A06-1F3B34341C4E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5900" indent="-215900" algn="l" rtl="0" eaLnBrk="0" fontAlgn="base" hangingPunct="0">
      <a:spcBef>
        <a:spcPct val="30000"/>
      </a:spcBef>
      <a:spcAft>
        <a:spcPct val="0"/>
      </a:spcAft>
      <a:defRPr lang="it-IT" sz="2000" kern="1200">
        <a:solidFill>
          <a:schemeClr val="tx1"/>
        </a:solidFill>
        <a:latin typeface="Arial" pitchFamily="18"/>
        <a:ea typeface="Mangal" pitchFamily="2"/>
        <a:cs typeface="Mangal" pitchFamily="2"/>
      </a:defRPr>
    </a:lvl1pPr>
    <a:lvl2pPr marL="742950" indent="-285750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ngal" pitchFamily="2"/>
        <a:cs typeface="Mangal" pitchFamily="2"/>
      </a:defRPr>
    </a:lvl2pPr>
    <a:lvl3pPr marL="1143000" indent="-228600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ngal" pitchFamily="2"/>
        <a:cs typeface="Mangal" pitchFamily="2"/>
      </a:defRPr>
    </a:lvl3pPr>
    <a:lvl4pPr marL="1600200" indent="-228600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ngal" pitchFamily="2"/>
        <a:cs typeface="Mangal" pitchFamily="2"/>
      </a:defRPr>
    </a:lvl4pPr>
    <a:lvl5pPr marL="2057400" indent="-228600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ngal" pitchFamily="2"/>
        <a:cs typeface="Mangal" pitchFamily="2"/>
      </a:defRPr>
    </a:lvl5pPr>
    <a:lvl6pPr marL="2285052" algn="l" defTabSz="914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63" algn="l" defTabSz="914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73" algn="l" defTabSz="914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83" algn="l" defTabSz="914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6386" name="Segnaposto note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51202" name="Segnaposto note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59394" name="Segnaposto note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61442" name="Segnaposto note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63490" name="Segnaposto note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65538" name="Segnaposto note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69634" name="Segnaposto note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89090" name="Segnaposto note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97282" name="Segnaposto note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99330" name="Segnaposto note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4" name="Segnaposto note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1506" name="Segnaposto note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4" name="Segnaposto note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0722" name="Segnaposto note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2770" name="Segnaposto note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5842" name="Segnaposto note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4034" name="Segnaposto note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6082" name="Segnaposto note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7"/>
          <p:cNvSpPr/>
          <p:nvPr/>
        </p:nvSpPr>
        <p:spPr>
          <a:xfrm>
            <a:off x="1015816" y="1558455"/>
            <a:ext cx="231854" cy="231830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0794" tIns="50397" rIns="100794" bIns="50397" anchor="ctr"/>
          <a:lstStyle>
            <a:extLst/>
          </a:lstStyle>
          <a:p>
            <a:pPr algn="ctr" defTabSz="91402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e 8"/>
          <p:cNvSpPr/>
          <p:nvPr/>
        </p:nvSpPr>
        <p:spPr>
          <a:xfrm>
            <a:off x="1276350" y="1482725"/>
            <a:ext cx="69850" cy="6985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0794" tIns="50397" rIns="100794" bIns="50397" anchor="ctr"/>
          <a:lstStyle>
            <a:extLst/>
          </a:lstStyle>
          <a:p>
            <a:pPr algn="ctr" defTabSz="91402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579298" y="396721"/>
            <a:ext cx="8165306" cy="1622810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579298" y="2039353"/>
            <a:ext cx="8165306" cy="1931917"/>
          </a:xfrm>
        </p:spPr>
        <p:txBody>
          <a:bodyPr tIns="0"/>
          <a:lstStyle>
            <a:lvl1pPr marL="30238" indent="0" algn="l">
              <a:buNone/>
              <a:defRPr sz="29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  <a:extLst/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6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7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26861A-2F65-480B-9699-C8C0CEFAAD6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BD219-863B-4BE0-A3BE-FD7407ABC21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560469" y="302739"/>
            <a:ext cx="2016125" cy="6450223"/>
          </a:xfrm>
        </p:spPr>
        <p:txBody>
          <a:bodyPr vert="eaVert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60078" y="302740"/>
            <a:ext cx="6132380" cy="6450223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A032A-A508-40BB-8950-F70028D7BD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93620-DFCB-45F4-8729-2A8F8E6EDBA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6"/>
          <p:cNvSpPr/>
          <p:nvPr/>
        </p:nvSpPr>
        <p:spPr>
          <a:xfrm>
            <a:off x="2516188" y="0"/>
            <a:ext cx="7561262" cy="755967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defTabSz="91402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tangolo 9"/>
          <p:cNvSpPr/>
          <p:nvPr/>
        </p:nvSpPr>
        <p:spPr bwMode="invGray">
          <a:xfrm>
            <a:off x="2519363" y="0"/>
            <a:ext cx="84137" cy="755967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defTabSz="91402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e 7"/>
          <p:cNvSpPr/>
          <p:nvPr/>
        </p:nvSpPr>
        <p:spPr>
          <a:xfrm>
            <a:off x="2394833" y="3102637"/>
            <a:ext cx="231854" cy="231830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0794" tIns="50397" rIns="100794" bIns="50397" anchor="ctr"/>
          <a:lstStyle>
            <a:extLst/>
          </a:lstStyle>
          <a:p>
            <a:pPr algn="ctr" defTabSz="91402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e 8"/>
          <p:cNvSpPr/>
          <p:nvPr/>
        </p:nvSpPr>
        <p:spPr>
          <a:xfrm>
            <a:off x="2654300" y="3027363"/>
            <a:ext cx="71438" cy="6985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0794" tIns="50397" rIns="100794" bIns="50397" anchor="ctr"/>
          <a:lstStyle>
            <a:extLst/>
          </a:lstStyle>
          <a:p>
            <a:pPr algn="ctr" defTabSz="91402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42498" y="2866377"/>
            <a:ext cx="7056438" cy="2519892"/>
          </a:xfrm>
        </p:spPr>
        <p:txBody>
          <a:bodyPr anchor="t"/>
          <a:lstStyle>
            <a:lvl1pPr algn="l">
              <a:lnSpc>
                <a:spcPts val="4960"/>
              </a:lnSpc>
              <a:buNone/>
              <a:defRPr sz="4400" b="1" cap="all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842498" y="1175949"/>
            <a:ext cx="7056438" cy="1664178"/>
          </a:xfrm>
        </p:spPr>
        <p:txBody>
          <a:bodyPr anchor="b"/>
          <a:lstStyle>
            <a:lvl1pPr marL="20159" indent="0">
              <a:lnSpc>
                <a:spcPts val="2535"/>
              </a:lnSpc>
              <a:spcBef>
                <a:spcPts val="0"/>
              </a:spcBef>
              <a:buNone/>
              <a:defRPr sz="22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0FEE9B-A40A-49C0-A8D9-4F77F33EB9D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82658" y="302387"/>
            <a:ext cx="8266113" cy="1259946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582658" y="1679928"/>
            <a:ext cx="4032250" cy="514057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816521" y="1679928"/>
            <a:ext cx="4032250" cy="514057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CA2E7-7CAF-4582-AF25-7F2A51CF2A1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031" y="5688315"/>
            <a:ext cx="9072563" cy="1259946"/>
          </a:xfrm>
        </p:spPr>
        <p:txBody>
          <a:bodyPr/>
          <a:lstStyle>
            <a:lvl1pPr algn="ctr">
              <a:defRPr sz="5000" b="1" cap="none" baseline="0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4031" y="361866"/>
            <a:ext cx="4435475" cy="70557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70556" indent="0" algn="l">
              <a:lnSpc>
                <a:spcPct val="100000"/>
              </a:lnSpc>
              <a:spcBef>
                <a:spcPts val="110"/>
              </a:spcBef>
              <a:buNone/>
              <a:defRPr sz="2100" b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5141119" y="361866"/>
            <a:ext cx="4435475" cy="70557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70556" indent="0" algn="l">
              <a:lnSpc>
                <a:spcPct val="100000"/>
              </a:lnSpc>
              <a:spcBef>
                <a:spcPts val="110"/>
              </a:spcBef>
              <a:buNone/>
              <a:defRPr sz="2100" b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504031" y="1068513"/>
            <a:ext cx="4435475" cy="4535805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433416" indent="-302383">
              <a:lnSpc>
                <a:spcPct val="100000"/>
              </a:lnSpc>
              <a:spcBef>
                <a:spcPts val="772"/>
              </a:spcBef>
              <a:defRPr sz="2600"/>
            </a:lvl1pPr>
            <a:lvl2pPr>
              <a:lnSpc>
                <a:spcPct val="100000"/>
              </a:lnSpc>
              <a:spcBef>
                <a:spcPts val="772"/>
              </a:spcBef>
              <a:defRPr sz="2200"/>
            </a:lvl2pPr>
            <a:lvl3pPr>
              <a:lnSpc>
                <a:spcPct val="100000"/>
              </a:lnSpc>
              <a:spcBef>
                <a:spcPts val="772"/>
              </a:spcBef>
              <a:defRPr sz="2000"/>
            </a:lvl3pPr>
            <a:lvl4pPr>
              <a:lnSpc>
                <a:spcPct val="100000"/>
              </a:lnSpc>
              <a:spcBef>
                <a:spcPts val="772"/>
              </a:spcBef>
              <a:defRPr sz="1800"/>
            </a:lvl4pPr>
            <a:lvl5pPr>
              <a:lnSpc>
                <a:spcPct val="100000"/>
              </a:lnSpc>
              <a:spcBef>
                <a:spcPts val="772"/>
              </a:spcBef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41119" y="1068513"/>
            <a:ext cx="4435475" cy="4535805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433416" indent="-302383">
              <a:lnSpc>
                <a:spcPct val="100000"/>
              </a:lnSpc>
              <a:spcBef>
                <a:spcPts val="772"/>
              </a:spcBef>
              <a:defRPr sz="2600"/>
            </a:lvl1pPr>
            <a:lvl2pPr>
              <a:lnSpc>
                <a:spcPct val="100000"/>
              </a:lnSpc>
              <a:spcBef>
                <a:spcPts val="772"/>
              </a:spcBef>
              <a:defRPr sz="2200"/>
            </a:lvl2pPr>
            <a:lvl3pPr>
              <a:lnSpc>
                <a:spcPct val="100000"/>
              </a:lnSpc>
              <a:spcBef>
                <a:spcPts val="772"/>
              </a:spcBef>
              <a:defRPr sz="2000"/>
            </a:lvl3pPr>
            <a:lvl4pPr>
              <a:lnSpc>
                <a:spcPct val="100000"/>
              </a:lnSpc>
              <a:spcBef>
                <a:spcPts val="772"/>
              </a:spcBef>
              <a:defRPr sz="1800"/>
            </a:lvl4pPr>
            <a:lvl5pPr>
              <a:lnSpc>
                <a:spcPct val="100000"/>
              </a:lnSpc>
              <a:spcBef>
                <a:spcPts val="772"/>
              </a:spcBef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2A64F5-2AB8-4FEA-BAAC-951191149B4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82658" y="302387"/>
            <a:ext cx="8266113" cy="1259946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1CD3E-B10D-4673-A1B6-A83F8AE0EA3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4"/>
          <p:cNvSpPr/>
          <p:nvPr/>
        </p:nvSpPr>
        <p:spPr>
          <a:xfrm>
            <a:off x="1119188" y="0"/>
            <a:ext cx="8961437" cy="755967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defTabSz="91402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ttangolo 5"/>
          <p:cNvSpPr/>
          <p:nvPr/>
        </p:nvSpPr>
        <p:spPr bwMode="invGray">
          <a:xfrm>
            <a:off x="1119188" y="0"/>
            <a:ext cx="80962" cy="755967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defTabSz="91402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C5FF1A-69F6-4FC5-95A6-27D40A5181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031" y="238958"/>
            <a:ext cx="4200260" cy="1280945"/>
          </a:xfrm>
          <a:ln>
            <a:noFill/>
          </a:ln>
        </p:spPr>
        <p:txBody>
          <a:bodyPr anchor="b"/>
          <a:lstStyle>
            <a:lvl1pPr algn="l">
              <a:lnSpc>
                <a:spcPts val="2205"/>
              </a:lnSpc>
              <a:buNone/>
              <a:defRPr sz="2400" b="1" cap="all" baseline="0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04031" y="1550917"/>
            <a:ext cx="4200260" cy="769967"/>
          </a:xfrm>
        </p:spPr>
        <p:txBody>
          <a:bodyPr/>
          <a:lstStyle>
            <a:lvl1pPr marL="50397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504031" y="2351900"/>
            <a:ext cx="8988557" cy="4401061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0EA899-A003-48EE-9C9A-1A8FD9DA8E2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7"/>
          <p:cNvSpPr/>
          <p:nvPr/>
        </p:nvSpPr>
        <p:spPr>
          <a:xfrm>
            <a:off x="840052" y="1175950"/>
            <a:ext cx="5040313" cy="5039783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100794" tIns="302383" rIns="100794" bIns="50397">
            <a:normAutofit/>
          </a:bodyPr>
          <a:lstStyle>
            <a:extLst/>
          </a:lstStyle>
          <a:p>
            <a:pPr indent="-312462" defTabSz="914021" fontAlgn="auto">
              <a:lnSpc>
                <a:spcPts val="3307"/>
              </a:lnSpc>
              <a:spcBef>
                <a:spcPts val="661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500">
              <a:latin typeface="+mn-lt"/>
            </a:endParaRPr>
          </a:p>
        </p:txBody>
      </p:sp>
      <p:sp>
        <p:nvSpPr>
          <p:cNvPr id="6" name="Elaborazione 8"/>
          <p:cNvSpPr/>
          <p:nvPr/>
        </p:nvSpPr>
        <p:spPr>
          <a:xfrm rot="19468671">
            <a:off x="438150" y="1052513"/>
            <a:ext cx="755650" cy="225425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defTabSz="91402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Elaborazione 9"/>
          <p:cNvSpPr/>
          <p:nvPr/>
        </p:nvSpPr>
        <p:spPr>
          <a:xfrm rot="2103354" flipH="1">
            <a:off x="5516563" y="1031875"/>
            <a:ext cx="715962" cy="225425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defTabSz="91402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89894" y="1175950"/>
            <a:ext cx="3024188" cy="2183906"/>
          </a:xfrm>
        </p:spPr>
        <p:txBody>
          <a:bodyPr anchor="b">
            <a:noAutofit/>
          </a:bodyPr>
          <a:lstStyle>
            <a:lvl1pPr algn="l">
              <a:buNone/>
              <a:defRPr sz="2300" b="1">
                <a:effectLst/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924057" y="1259949"/>
            <a:ext cx="4872302" cy="3874120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302383">
            <a:normAutofit/>
          </a:bodyPr>
          <a:lstStyle>
            <a:lvl1pPr marL="0" indent="0" algn="l" eaLnBrk="1" latinLnBrk="0" hangingPunct="1">
              <a:buNone/>
              <a:defRPr sz="3500"/>
            </a:lvl1pPr>
            <a:extLst/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924057" y="5291772"/>
            <a:ext cx="4872302" cy="839964"/>
          </a:xfrm>
        </p:spPr>
        <p:txBody>
          <a:bodyPr anchor="ctr"/>
          <a:lstStyle>
            <a:lvl1pPr marL="0" indent="0" algn="l">
              <a:lnSpc>
                <a:spcPts val="1764"/>
              </a:lnSpc>
              <a:spcBef>
                <a:spcPts val="0"/>
              </a:spcBef>
              <a:buNone/>
              <a:defRPr sz="1500">
                <a:solidFill>
                  <a:srgbClr val="777777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9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10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15B293-F3C7-4A91-99E3-8367F21DBD0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900113" y="-900113"/>
            <a:ext cx="1808163" cy="1806576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defTabSz="91402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e 7"/>
          <p:cNvSpPr/>
          <p:nvPr/>
        </p:nvSpPr>
        <p:spPr>
          <a:xfrm>
            <a:off x="185738" y="23813"/>
            <a:ext cx="1876425" cy="1876425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defTabSz="91402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Anello 10"/>
          <p:cNvSpPr/>
          <p:nvPr/>
        </p:nvSpPr>
        <p:spPr>
          <a:xfrm rot="2315675">
            <a:off x="201614" y="1163027"/>
            <a:ext cx="1241025" cy="1215439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defTabSz="91402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ttangolo 11"/>
          <p:cNvSpPr/>
          <p:nvPr/>
        </p:nvSpPr>
        <p:spPr>
          <a:xfrm>
            <a:off x="1116013" y="0"/>
            <a:ext cx="8964612" cy="755967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defTabSz="91402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582738" y="303213"/>
            <a:ext cx="8266112" cy="1258887"/>
          </a:xfrm>
          <a:prstGeom prst="rect">
            <a:avLst/>
          </a:prstGeom>
        </p:spPr>
        <p:txBody>
          <a:bodyPr lIns="100794" tIns="50397" rIns="100794" bIns="50397" anchor="ctr">
            <a:normAutofit/>
          </a:bodyPr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33" name="Segnaposto testo 8"/>
          <p:cNvSpPr>
            <a:spLocks noGrp="1"/>
          </p:cNvSpPr>
          <p:nvPr>
            <p:ph type="body" idx="1"/>
          </p:nvPr>
        </p:nvSpPr>
        <p:spPr bwMode="auto">
          <a:xfrm>
            <a:off x="1582738" y="1595438"/>
            <a:ext cx="8266112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948113" y="6950075"/>
            <a:ext cx="2352675" cy="525463"/>
          </a:xfrm>
          <a:prstGeom prst="rect">
            <a:avLst/>
          </a:prstGeom>
        </p:spPr>
        <p:txBody>
          <a:bodyPr lIns="100794" tIns="50397" rIns="100794" bIns="50397" anchor="b"/>
          <a:lstStyle>
            <a:lvl1pPr algn="r" defTabSz="91402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6300788" y="6950075"/>
            <a:ext cx="3192462" cy="525463"/>
          </a:xfrm>
          <a:prstGeom prst="rect">
            <a:avLst/>
          </a:prstGeom>
        </p:spPr>
        <p:txBody>
          <a:bodyPr lIns="100794" tIns="50397" rIns="100794" bIns="50397" anchor="b"/>
          <a:lstStyle>
            <a:lvl1pPr defTabSz="91402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9496425" y="6950075"/>
            <a:ext cx="503238" cy="525463"/>
          </a:xfrm>
          <a:prstGeom prst="rect">
            <a:avLst/>
          </a:prstGeom>
        </p:spPr>
        <p:txBody>
          <a:bodyPr lIns="100794" tIns="50397" rIns="100794" bIns="50397" anchor="b"/>
          <a:lstStyle>
            <a:lvl1pPr algn="ctr" defTabSz="91402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947083EC-EF17-467C-B8FF-BAE0EE6E73A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119188" y="0"/>
            <a:ext cx="80962" cy="755967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defTabSz="91402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199" r:id="rId2"/>
    <p:sldLayoutId id="2147484201" r:id="rId3"/>
    <p:sldLayoutId id="2147484198" r:id="rId4"/>
    <p:sldLayoutId id="2147484202" r:id="rId5"/>
    <p:sldLayoutId id="2147484197" r:id="rId6"/>
    <p:sldLayoutId id="2147484203" r:id="rId7"/>
    <p:sldLayoutId id="2147484204" r:id="rId8"/>
    <p:sldLayoutId id="2147484205" r:id="rId9"/>
    <p:sldLayoutId id="2147484196" r:id="rId10"/>
    <p:sldLayoutId id="21474841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7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700">
          <a:solidFill>
            <a:srgbClr val="572314"/>
          </a:solidFill>
          <a:latin typeface="Gill Sans MT"/>
        </a:defRPr>
      </a:lvl2pPr>
      <a:lvl3pPr algn="l" rtl="0" fontAlgn="base">
        <a:spcBef>
          <a:spcPct val="0"/>
        </a:spcBef>
        <a:spcAft>
          <a:spcPct val="0"/>
        </a:spcAft>
        <a:defRPr sz="4700">
          <a:solidFill>
            <a:srgbClr val="572314"/>
          </a:solidFill>
          <a:latin typeface="Gill Sans MT"/>
        </a:defRPr>
      </a:lvl3pPr>
      <a:lvl4pPr algn="l" rtl="0" fontAlgn="base">
        <a:spcBef>
          <a:spcPct val="0"/>
        </a:spcBef>
        <a:spcAft>
          <a:spcPct val="0"/>
        </a:spcAft>
        <a:defRPr sz="4700">
          <a:solidFill>
            <a:srgbClr val="572314"/>
          </a:solidFill>
          <a:latin typeface="Gill Sans MT"/>
        </a:defRPr>
      </a:lvl4pPr>
      <a:lvl5pPr algn="l" rtl="0" fontAlgn="base">
        <a:spcBef>
          <a:spcPct val="0"/>
        </a:spcBef>
        <a:spcAft>
          <a:spcPct val="0"/>
        </a:spcAft>
        <a:defRPr sz="4700">
          <a:solidFill>
            <a:srgbClr val="572314"/>
          </a:solidFill>
          <a:latin typeface="Gill Sans MT"/>
        </a:defRPr>
      </a:lvl5pPr>
      <a:lvl6pPr marL="457200" algn="l" rtl="0" fontAlgn="base">
        <a:spcBef>
          <a:spcPct val="0"/>
        </a:spcBef>
        <a:spcAft>
          <a:spcPct val="0"/>
        </a:spcAft>
        <a:defRPr sz="4700">
          <a:solidFill>
            <a:srgbClr val="572314"/>
          </a:solidFill>
          <a:latin typeface="Gill Sans MT"/>
        </a:defRPr>
      </a:lvl6pPr>
      <a:lvl7pPr marL="914400" algn="l" rtl="0" fontAlgn="base">
        <a:spcBef>
          <a:spcPct val="0"/>
        </a:spcBef>
        <a:spcAft>
          <a:spcPct val="0"/>
        </a:spcAft>
        <a:defRPr sz="4700">
          <a:solidFill>
            <a:srgbClr val="572314"/>
          </a:solidFill>
          <a:latin typeface="Gill Sans MT"/>
        </a:defRPr>
      </a:lvl7pPr>
      <a:lvl8pPr marL="1371600" algn="l" rtl="0" fontAlgn="base">
        <a:spcBef>
          <a:spcPct val="0"/>
        </a:spcBef>
        <a:spcAft>
          <a:spcPct val="0"/>
        </a:spcAft>
        <a:defRPr sz="4700">
          <a:solidFill>
            <a:srgbClr val="572314"/>
          </a:solidFill>
          <a:latin typeface="Gill Sans MT"/>
        </a:defRPr>
      </a:lvl8pPr>
      <a:lvl9pPr marL="1828800" algn="l" rtl="0" fontAlgn="base">
        <a:spcBef>
          <a:spcPct val="0"/>
        </a:spcBef>
        <a:spcAft>
          <a:spcPct val="0"/>
        </a:spcAft>
        <a:defRPr sz="4700">
          <a:solidFill>
            <a:srgbClr val="572314"/>
          </a:solidFill>
          <a:latin typeface="Gill Sans MT"/>
        </a:defRPr>
      </a:lvl9pPr>
      <a:extLst/>
    </p:titleStyle>
    <p:bodyStyle>
      <a:lvl1pPr marL="401638" indent="-311150" algn="l" rtl="0" fontAlgn="base">
        <a:spcBef>
          <a:spcPts val="663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704850" indent="-2619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976313" indent="-250825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8088" indent="-190500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30338" indent="-200025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663106" indent="-201589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1894933" indent="-201589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2116681" indent="-201589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2348507" indent="-201589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1944688" y="1403350"/>
            <a:ext cx="7777162" cy="1625600"/>
          </a:xfrm>
        </p:spPr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>
              <a:spcAft>
                <a:spcPts val="0"/>
              </a:spcAft>
              <a:buFont typeface="StarSymbol"/>
              <a:buNone/>
              <a:defRPr/>
            </a:pPr>
            <a:r>
              <a:rPr lang="it-IT" b="1" dirty="0">
                <a:solidFill>
                  <a:schemeClr val="tx2">
                    <a:satMod val="130000"/>
                  </a:schemeClr>
                </a:solidFill>
              </a:rPr>
              <a:t>LA VALUTAZIONE LOGOPEDICA NEI DISTURBI SPECIFICI DI APPRENDIMENTO</a:t>
            </a:r>
          </a:p>
        </p:txBody>
      </p:sp>
      <p:sp>
        <p:nvSpPr>
          <p:cNvPr id="15362" name="Sottotitolo 2"/>
          <p:cNvSpPr>
            <a:spLocks noGrp="1"/>
          </p:cNvSpPr>
          <p:nvPr>
            <p:ph type="subTitle" idx="4294967295"/>
          </p:nvPr>
        </p:nvSpPr>
        <p:spPr>
          <a:xfrm>
            <a:off x="0" y="3627438"/>
            <a:ext cx="8712200" cy="3783012"/>
          </a:xfrm>
        </p:spPr>
        <p:txBody>
          <a:bodyPr anchor="ctr">
            <a:spAutoFit/>
          </a:bodyPr>
          <a:lstStyle/>
          <a:p>
            <a:pPr marL="0" indent="0" algn="ctr">
              <a:buSzPct val="45000"/>
              <a:buFont typeface="StarSymbol"/>
              <a:buNone/>
            </a:pPr>
            <a:endParaRPr lang="it-IT" b="1" smtClean="0"/>
          </a:p>
          <a:p>
            <a:pPr marL="0" indent="0" algn="ctr">
              <a:buSzPct val="45000"/>
              <a:buFont typeface="StarSymbol"/>
              <a:buNone/>
            </a:pPr>
            <a:r>
              <a:rPr lang="it-IT" smtClean="0"/>
              <a:t>       Dott.ssa Simona Interlando</a:t>
            </a:r>
          </a:p>
          <a:p>
            <a:pPr marL="0" indent="0" algn="ctr">
              <a:buSzPct val="45000"/>
              <a:buFont typeface="StarSymbol"/>
              <a:buNone/>
            </a:pPr>
            <a:r>
              <a:rPr lang="it-IT" smtClean="0"/>
              <a:t>Dott.ssa Valentina Scali</a:t>
            </a:r>
          </a:p>
          <a:p>
            <a:pPr marL="0" indent="0" algn="ctr">
              <a:buSzPct val="45000"/>
              <a:buFont typeface="StarSymbol"/>
              <a:buNone/>
            </a:pPr>
            <a:r>
              <a:rPr lang="it-IT" smtClean="0"/>
              <a:t>  U.F.S.M.I.A Usl 8 Arezzo</a:t>
            </a:r>
          </a:p>
          <a:p>
            <a:pPr marL="0" indent="0">
              <a:buSzPct val="45000"/>
              <a:buFont typeface="StarSymbol"/>
              <a:buNone/>
            </a:pPr>
            <a:endParaRPr lang="it-IT" smtClean="0"/>
          </a:p>
          <a:p>
            <a:pPr marL="0" indent="0" algn="ctr">
              <a:buSzPct val="45000"/>
              <a:buFont typeface="StarSymbol"/>
              <a:buNone/>
            </a:pPr>
            <a:r>
              <a:rPr lang="it-IT" smtClean="0"/>
              <a:t>         ITIS "G.Galilei"     Arezzo </a:t>
            </a:r>
            <a:r>
              <a:rPr lang="it-IT" sz="2800" smtClean="0"/>
              <a:t>28 /01/2014   </a:t>
            </a:r>
          </a:p>
        </p:txBody>
      </p:sp>
      <p:pic>
        <p:nvPicPr>
          <p:cNvPr id="1536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4138" y="179388"/>
            <a:ext cx="19446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it-IT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867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19363" y="250825"/>
            <a:ext cx="7011987" cy="7632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1152525" y="539750"/>
            <a:ext cx="9072563" cy="7794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>
              <a:spcAft>
                <a:spcPts val="0"/>
              </a:spcAft>
              <a:buFont typeface="StarSymbol"/>
              <a:buNone/>
              <a:defRPr/>
            </a:pPr>
            <a:r>
              <a:rPr lang="it-IT" dirty="0">
                <a:solidFill>
                  <a:schemeClr val="tx2">
                    <a:satMod val="130000"/>
                  </a:schemeClr>
                </a:solidFill>
              </a:rPr>
              <a:t>AREA DELLA LETTURA</a:t>
            </a:r>
          </a:p>
        </p:txBody>
      </p:sp>
      <p:sp>
        <p:nvSpPr>
          <p:cNvPr id="29698" name="Segnaposto testo 2"/>
          <p:cNvSpPr>
            <a:spLocks noGrp="1"/>
          </p:cNvSpPr>
          <p:nvPr>
            <p:ph type="body" idx="4294967295"/>
          </p:nvPr>
        </p:nvSpPr>
        <p:spPr>
          <a:xfrm>
            <a:off x="1152525" y="1835150"/>
            <a:ext cx="9072563" cy="3775075"/>
          </a:xfrm>
        </p:spPr>
        <p:txBody>
          <a:bodyPr>
            <a:spAutoFit/>
          </a:bodyPr>
          <a:lstStyle/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None/>
            </a:pPr>
            <a:r>
              <a:rPr lang="it-IT" sz="3200" smtClean="0">
                <a:latin typeface="Arial" charset="0"/>
                <a:ea typeface="Lucida Sans Unicode" pitchFamily="34" charset="0"/>
                <a:cs typeface="Mangal" pitchFamily="2"/>
              </a:rPr>
              <a:t>Profili Clinici: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None/>
            </a:pPr>
            <a:r>
              <a:rPr lang="it-IT" sz="3200" smtClean="0">
                <a:latin typeface="Arial" charset="0"/>
                <a:ea typeface="Lucida Sans Unicode" pitchFamily="34" charset="0"/>
                <a:cs typeface="Mangal" pitchFamily="2"/>
              </a:rPr>
              <a:t>A parità di diagnosi (dislessia) emergono profili diversi sulla base dei due parametri indagati: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None/>
            </a:pPr>
            <a:endParaRPr lang="it-IT" sz="3200" smtClean="0">
              <a:latin typeface="Arial" charset="0"/>
              <a:ea typeface="Lucida Sans Unicode" pitchFamily="34" charset="0"/>
              <a:cs typeface="Mangal" pitchFamily="2"/>
            </a:endParaRP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it-IT" sz="3200" smtClean="0">
                <a:latin typeface="Arial" charset="0"/>
                <a:ea typeface="Lucida Sans Unicode" pitchFamily="34" charset="0"/>
                <a:cs typeface="Mangal" pitchFamily="2"/>
              </a:rPr>
              <a:t>ACCURATEZZA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it-IT" sz="3200" smtClean="0">
                <a:latin typeface="Arial" charset="0"/>
                <a:ea typeface="Lucida Sans Unicode" pitchFamily="34" charset="0"/>
                <a:cs typeface="Mangal" pitchFamily="2"/>
              </a:rPr>
              <a:t>RAPIDITA'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1152525" y="539750"/>
            <a:ext cx="9072563" cy="7794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>
              <a:spcAft>
                <a:spcPts val="0"/>
              </a:spcAft>
              <a:buFont typeface="StarSymbol"/>
              <a:buNone/>
              <a:defRPr/>
            </a:pPr>
            <a:r>
              <a:rPr lang="it-IT" dirty="0">
                <a:solidFill>
                  <a:schemeClr val="tx2">
                    <a:satMod val="130000"/>
                  </a:schemeClr>
                </a:solidFill>
              </a:rPr>
              <a:t>AREA DELLA LETTURA</a:t>
            </a:r>
          </a:p>
        </p:txBody>
      </p:sp>
      <p:sp>
        <p:nvSpPr>
          <p:cNvPr id="31746" name="Segnaposto testo 2"/>
          <p:cNvSpPr>
            <a:spLocks noGrp="1"/>
          </p:cNvSpPr>
          <p:nvPr>
            <p:ph type="body" idx="4294967295"/>
          </p:nvPr>
        </p:nvSpPr>
        <p:spPr>
          <a:xfrm>
            <a:off x="1152525" y="1692275"/>
            <a:ext cx="9072563" cy="2609850"/>
          </a:xfrm>
        </p:spPr>
        <p:txBody>
          <a:bodyPr>
            <a:spAutoFit/>
          </a:bodyPr>
          <a:lstStyle/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None/>
            </a:pPr>
            <a:r>
              <a:rPr lang="it-IT" sz="3200" smtClean="0">
                <a:latin typeface="Arial" charset="0"/>
                <a:ea typeface="Lucida Sans Unicode" pitchFamily="34" charset="0"/>
                <a:cs typeface="Mangal" pitchFamily="2"/>
              </a:rPr>
              <a:t>Profili Clinici: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None/>
            </a:pPr>
            <a:endParaRPr lang="it-IT" sz="3200" smtClean="0">
              <a:latin typeface="Arial" charset="0"/>
              <a:ea typeface="Lucida Sans Unicode" pitchFamily="34" charset="0"/>
              <a:cs typeface="Mangal" pitchFamily="2"/>
            </a:endParaRP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it-IT" sz="3200" smtClean="0">
                <a:latin typeface="Arial" charset="0"/>
                <a:ea typeface="Lucida Sans Unicode" pitchFamily="34" charset="0"/>
                <a:cs typeface="Mangal" pitchFamily="2"/>
              </a:rPr>
              <a:t>PROFILO 1: lettore lento ma accurato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it-IT" sz="3200" smtClean="0">
                <a:latin typeface="Arial" charset="0"/>
                <a:ea typeface="Lucida Sans Unicode" pitchFamily="34" charset="0"/>
                <a:cs typeface="Mangal" pitchFamily="2"/>
              </a:rPr>
              <a:t>PROFILO 2 : lettore rapido ma non accurato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ttangolo 1"/>
          <p:cNvSpPr>
            <a:spLocks noChangeArrowheads="1"/>
          </p:cNvSpPr>
          <p:nvPr/>
        </p:nvSpPr>
        <p:spPr bwMode="auto">
          <a:xfrm>
            <a:off x="2520950" y="2566988"/>
            <a:ext cx="5038725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1638" indent="-311150" defTabSz="914400">
              <a:spcBef>
                <a:spcPts val="663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it-IT" sz="3500" b="1">
                <a:solidFill>
                  <a:srgbClr val="000000"/>
                </a:solidFill>
                <a:latin typeface="Gill Sans MT"/>
              </a:rPr>
              <a:t>PROVE MT:</a:t>
            </a:r>
          </a:p>
          <a:p>
            <a:pPr marL="401638" indent="-311150" defTabSz="914400">
              <a:spcBef>
                <a:spcPts val="663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it-IT" sz="3500">
                <a:solidFill>
                  <a:srgbClr val="000000"/>
                </a:solidFill>
                <a:latin typeface="Gill Sans MT"/>
              </a:rPr>
              <a:t> Prova di Comprensione del Testo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1223963" y="539750"/>
            <a:ext cx="9072562" cy="7794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>
              <a:spcAft>
                <a:spcPts val="0"/>
              </a:spcAft>
              <a:buFont typeface="StarSymbol"/>
              <a:buNone/>
              <a:defRPr/>
            </a:pPr>
            <a:r>
              <a:rPr lang="it-IT" dirty="0">
                <a:solidFill>
                  <a:schemeClr val="tx2">
                    <a:satMod val="130000"/>
                  </a:schemeClr>
                </a:solidFill>
              </a:rPr>
              <a:t>AREA DELLA LETTURA</a:t>
            </a:r>
          </a:p>
        </p:txBody>
      </p:sp>
      <p:sp>
        <p:nvSpPr>
          <p:cNvPr id="34818" name="Segnaposto testo 2"/>
          <p:cNvSpPr>
            <a:spLocks noGrp="1"/>
          </p:cNvSpPr>
          <p:nvPr>
            <p:ph type="body" idx="4294967295"/>
          </p:nvPr>
        </p:nvSpPr>
        <p:spPr>
          <a:xfrm>
            <a:off x="1223963" y="1763713"/>
            <a:ext cx="9072562" cy="3908425"/>
          </a:xfrm>
        </p:spPr>
        <p:txBody>
          <a:bodyPr>
            <a:spAutoFit/>
          </a:bodyPr>
          <a:lstStyle/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None/>
            </a:pPr>
            <a:r>
              <a:rPr lang="it-IT" sz="3200" b="1" smtClean="0">
                <a:latin typeface="Arial" charset="0"/>
                <a:ea typeface="Lucida Sans Unicode" pitchFamily="34" charset="0"/>
                <a:cs typeface="Mangal" pitchFamily="2"/>
              </a:rPr>
              <a:t>COMPRENSIONE DEL TESTO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it-IT" sz="3200" smtClean="0">
                <a:latin typeface="Arial" charset="0"/>
                <a:ea typeface="Lucida Sans Unicode" pitchFamily="34" charset="0"/>
                <a:cs typeface="Mangal" pitchFamily="2"/>
              </a:rPr>
              <a:t>La prova  valuta l'efficacia della lettura nell'accesso al significato del brano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it-IT" sz="3200" smtClean="0">
                <a:latin typeface="Arial" charset="0"/>
                <a:ea typeface="Lucida Sans Unicode" pitchFamily="34" charset="0"/>
                <a:cs typeface="Mangal" pitchFamily="2"/>
              </a:rPr>
              <a:t>Generalmente il dislessico ha una buona comprensione del testo, tuttavia talvolta il ragazzo può non accedere pienamente al significato del brano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79563" y="396875"/>
            <a:ext cx="8164512" cy="16224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it-IT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79563" y="2039938"/>
            <a:ext cx="8164512" cy="1931987"/>
          </a:xfrm>
        </p:spPr>
        <p:txBody>
          <a:bodyPr>
            <a:normAutofit/>
          </a:bodyPr>
          <a:lstStyle/>
          <a:p>
            <a:pPr fontAlgn="auto">
              <a:spcBef>
                <a:spcPts val="661"/>
              </a:spcBef>
              <a:spcAft>
                <a:spcPts val="0"/>
              </a:spcAft>
              <a:buFont typeface="Wingdings 2"/>
              <a:buNone/>
              <a:defRPr/>
            </a:pPr>
            <a:endParaRPr lang="it-IT" dirty="0"/>
          </a:p>
        </p:txBody>
      </p:sp>
      <p:pic>
        <p:nvPicPr>
          <p:cNvPr id="36867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6963" y="0"/>
            <a:ext cx="5346700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it-IT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7890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44688" y="250825"/>
            <a:ext cx="5643562" cy="6637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it-IT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891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35263" y="323850"/>
            <a:ext cx="5257800" cy="6564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it-IT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9938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35263" y="539750"/>
            <a:ext cx="5545137" cy="61928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it-IT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40962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63825" y="250825"/>
            <a:ext cx="5472113" cy="6481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1655763" y="601663"/>
            <a:ext cx="7200900" cy="1547812"/>
          </a:xfrm>
        </p:spPr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>
              <a:spcAft>
                <a:spcPts val="0"/>
              </a:spcAft>
              <a:buFont typeface="StarSymbol"/>
              <a:buNone/>
              <a:defRPr/>
            </a:pPr>
            <a:r>
              <a:rPr lang="it-IT" dirty="0">
                <a:solidFill>
                  <a:schemeClr val="tx2">
                    <a:satMod val="130000"/>
                  </a:schemeClr>
                </a:solidFill>
              </a:rPr>
              <a:t>LA </a:t>
            </a:r>
            <a:r>
              <a:rPr lang="it-IT" dirty="0" smtClean="0">
                <a:solidFill>
                  <a:schemeClr val="tx2">
                    <a:satMod val="130000"/>
                  </a:schemeClr>
                </a:solidFill>
              </a:rPr>
              <a:t>VALUTAZIONE LOGOPEDICA</a:t>
            </a:r>
            <a:endParaRPr lang="it-IT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7410" name="Segnaposto testo 2"/>
          <p:cNvSpPr>
            <a:spLocks noGrp="1"/>
          </p:cNvSpPr>
          <p:nvPr>
            <p:ph type="body" idx="4294967295"/>
          </p:nvPr>
        </p:nvSpPr>
        <p:spPr>
          <a:xfrm>
            <a:off x="1152525" y="3275013"/>
            <a:ext cx="9072563" cy="2230437"/>
          </a:xfrm>
        </p:spPr>
        <p:txBody>
          <a:bodyPr>
            <a:spAutoFit/>
          </a:bodyPr>
          <a:lstStyle/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it-IT" sz="3200" smtClean="0">
                <a:latin typeface="Arial" charset="0"/>
                <a:ea typeface="Lucida Sans Unicode" pitchFamily="34" charset="0"/>
                <a:cs typeface="Mangal" pitchFamily="2"/>
              </a:rPr>
              <a:t>Linee d’indirizzo della regione toscana per la diagnosi ed il trattamento dei disturbi specifici di apprendimento (DSAp)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endParaRPr lang="it-IT" sz="3200" smtClean="0">
              <a:latin typeface="Arial" charset="0"/>
              <a:ea typeface="Lucida Sans Unicode" pitchFamily="34" charset="0"/>
              <a:cs typeface="Mangal" pitchFamily="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it-IT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41986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35263" y="395288"/>
            <a:ext cx="5400675" cy="7056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1152525" y="250825"/>
            <a:ext cx="9072563" cy="741363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>
              <a:spcAft>
                <a:spcPts val="0"/>
              </a:spcAft>
              <a:buFont typeface="StarSymbol"/>
              <a:buNone/>
              <a:defRPr/>
            </a:pPr>
            <a:r>
              <a:rPr lang="it-IT" dirty="0">
                <a:solidFill>
                  <a:schemeClr val="tx2">
                    <a:satMod val="130000"/>
                  </a:schemeClr>
                </a:solidFill>
              </a:rPr>
              <a:t>AREA DELLA LETTURA</a:t>
            </a:r>
          </a:p>
        </p:txBody>
      </p:sp>
      <p:sp>
        <p:nvSpPr>
          <p:cNvPr id="43010" name="Segnaposto testo 2"/>
          <p:cNvSpPr>
            <a:spLocks noGrp="1"/>
          </p:cNvSpPr>
          <p:nvPr>
            <p:ph type="body" idx="4294967295"/>
          </p:nvPr>
        </p:nvSpPr>
        <p:spPr>
          <a:xfrm>
            <a:off x="1152525" y="1403350"/>
            <a:ext cx="9072563" cy="6483350"/>
          </a:xfrm>
        </p:spPr>
        <p:txBody>
          <a:bodyPr/>
          <a:lstStyle/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None/>
            </a:pPr>
            <a:r>
              <a:rPr lang="it-IT" sz="3200" b="1" smtClean="0">
                <a:latin typeface="Arial" charset="0"/>
                <a:ea typeface="Lucida Sans Unicode" pitchFamily="34" charset="0"/>
                <a:cs typeface="Mangal" pitchFamily="2"/>
              </a:rPr>
              <a:t>Strumenti compensativi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it-IT" sz="2400" smtClean="0">
                <a:latin typeface="Arial" charset="0"/>
                <a:ea typeface="Lucida Sans Unicode" pitchFamily="34" charset="0"/>
                <a:cs typeface="Mangal" pitchFamily="2"/>
              </a:rPr>
              <a:t>Uso della sintesi vocale nello studio delle materie orali a casa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it-IT" sz="2400" smtClean="0">
                <a:latin typeface="Arial" charset="0"/>
                <a:ea typeface="Lucida Sans Unicode" pitchFamily="34" charset="0"/>
                <a:cs typeface="Mangal" pitchFamily="2"/>
              </a:rPr>
              <a:t>Uso delle mappe mentali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it-IT" sz="2400" smtClean="0">
                <a:latin typeface="Arial" charset="0"/>
                <a:ea typeface="Lucida Sans Unicode" pitchFamily="34" charset="0"/>
                <a:cs typeface="Mangal" pitchFamily="2"/>
              </a:rPr>
              <a:t>Uso del registratore in classe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it-IT" sz="2400" smtClean="0">
                <a:latin typeface="Arial" charset="0"/>
                <a:ea typeface="Lucida Sans Unicode" pitchFamily="34" charset="0"/>
                <a:cs typeface="Mangal" pitchFamily="2"/>
              </a:rPr>
              <a:t>Uso di SW specifici per lo studio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it-IT" sz="3200" b="1" smtClean="0">
                <a:latin typeface="Arial" charset="0"/>
                <a:ea typeface="Lucida Sans Unicode" pitchFamily="34" charset="0"/>
                <a:cs typeface="Mangal" pitchFamily="2"/>
              </a:rPr>
              <a:t>Misure dispensative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it-IT" sz="2400" smtClean="0">
                <a:latin typeface="Arial" charset="0"/>
                <a:ea typeface="Lucida Sans Unicode" pitchFamily="34" charset="0"/>
                <a:cs typeface="Mangal" pitchFamily="2"/>
              </a:rPr>
              <a:t>Solo in alcuni casi, si può ritenere necessario dispensare l'alunno della lettura ad alta voce in classe.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1152525" y="539750"/>
            <a:ext cx="9072563" cy="7794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>
              <a:spcAft>
                <a:spcPts val="0"/>
              </a:spcAft>
              <a:buFont typeface="StarSymbol"/>
              <a:buNone/>
              <a:defRPr/>
            </a:pPr>
            <a:r>
              <a:rPr lang="it-IT" dirty="0">
                <a:solidFill>
                  <a:schemeClr val="tx2">
                    <a:satMod val="130000"/>
                  </a:schemeClr>
                </a:solidFill>
              </a:rPr>
              <a:t>AREA DELLA SCRITTURA</a:t>
            </a:r>
          </a:p>
        </p:txBody>
      </p:sp>
      <p:sp>
        <p:nvSpPr>
          <p:cNvPr id="45058" name="Segnaposto testo 2"/>
          <p:cNvSpPr>
            <a:spLocks noGrp="1"/>
          </p:cNvSpPr>
          <p:nvPr>
            <p:ph type="body" idx="4294967295"/>
          </p:nvPr>
        </p:nvSpPr>
        <p:spPr>
          <a:xfrm>
            <a:off x="1152525" y="1692275"/>
            <a:ext cx="9072563" cy="5210175"/>
          </a:xfrm>
        </p:spPr>
        <p:txBody>
          <a:bodyPr/>
          <a:lstStyle/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None/>
            </a:pPr>
            <a:r>
              <a:rPr lang="it-IT" sz="2600" smtClean="0">
                <a:latin typeface="Arial" charset="0"/>
                <a:ea typeface="Lucida Sans Unicode" pitchFamily="34" charset="0"/>
                <a:cs typeface="Mangal" pitchFamily="2"/>
              </a:rPr>
              <a:t>ORTOGRAFIA PROVE UTILIZZATE: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it-IT" sz="2600" b="1" smtClean="0">
                <a:latin typeface="Arial" charset="0"/>
                <a:ea typeface="Lucida Sans Unicode" pitchFamily="34" charset="0"/>
                <a:cs typeface="Mangal" pitchFamily="2"/>
              </a:rPr>
              <a:t>DDE-2</a:t>
            </a:r>
            <a:r>
              <a:rPr lang="it-IT" sz="2600" smtClean="0">
                <a:latin typeface="Arial" charset="0"/>
                <a:ea typeface="Lucida Sans Unicode" pitchFamily="34" charset="0"/>
                <a:cs typeface="Mangal" pitchFamily="2"/>
              </a:rPr>
              <a:t>: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it-IT" sz="2600" smtClean="0">
                <a:latin typeface="Arial" charset="0"/>
                <a:ea typeface="Lucida Sans Unicode" pitchFamily="34" charset="0"/>
                <a:cs typeface="Mangal" pitchFamily="2"/>
              </a:rPr>
              <a:t>- Scrittura di liste di parole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it-IT" sz="2600" smtClean="0">
                <a:latin typeface="Arial" charset="0"/>
                <a:ea typeface="Lucida Sans Unicode" pitchFamily="34" charset="0"/>
                <a:cs typeface="Mangal" pitchFamily="2"/>
              </a:rPr>
              <a:t>- Scrittura di liste di non-parole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it-IT" sz="2600" smtClean="0">
                <a:latin typeface="Arial" charset="0"/>
                <a:ea typeface="Lucida Sans Unicode" pitchFamily="34" charset="0"/>
                <a:cs typeface="Mangal" pitchFamily="2"/>
              </a:rPr>
              <a:t>- Scrittura di frasi con omofone non omografe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endParaRPr lang="it-IT" sz="2600" smtClean="0">
              <a:latin typeface="Arial" charset="0"/>
              <a:ea typeface="Lucida Sans Unicode" pitchFamily="34" charset="0"/>
              <a:cs typeface="Mangal" pitchFamily="2"/>
            </a:endParaRP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endParaRPr lang="it-IT" sz="2600" smtClean="0">
              <a:latin typeface="Arial" charset="0"/>
              <a:ea typeface="Lucida Sans Unicode" pitchFamily="34" charset="0"/>
              <a:cs typeface="Mangal" pitchFamily="2"/>
            </a:endParaRP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endParaRPr lang="it-IT" sz="2600" smtClean="0">
              <a:latin typeface="Arial" charset="0"/>
              <a:ea typeface="Lucida Sans Unicode" pitchFamily="34" charset="0"/>
              <a:cs typeface="Mangal" pitchFamily="2"/>
            </a:endParaRP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endParaRPr lang="it-IT" sz="2600" smtClean="0">
              <a:latin typeface="Arial" charset="0"/>
              <a:ea typeface="Lucida Sans Unicode" pitchFamily="34" charset="0"/>
              <a:cs typeface="Mangal" pitchFamily="2"/>
            </a:endParaRP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endParaRPr lang="it-IT" sz="3200" smtClean="0">
              <a:latin typeface="Arial" charset="0"/>
              <a:ea typeface="Lucida Sans Unicode" pitchFamily="34" charset="0"/>
              <a:cs typeface="Mangal" pitchFamily="2"/>
            </a:endParaRPr>
          </a:p>
        </p:txBody>
      </p:sp>
      <p:sp>
        <p:nvSpPr>
          <p:cNvPr id="45059" name="CasellaDiTesto 3"/>
          <p:cNvSpPr txBox="1">
            <a:spLocks noChangeArrowheads="1"/>
          </p:cNvSpPr>
          <p:nvPr/>
        </p:nvSpPr>
        <p:spPr bwMode="auto">
          <a:xfrm>
            <a:off x="1152525" y="4478338"/>
            <a:ext cx="9237663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31800" indent="-323850" hangingPunct="0">
              <a:spcAft>
                <a:spcPts val="1413"/>
              </a:spcAft>
              <a:buSzPct val="45000"/>
              <a:buFont typeface="StarSymbol"/>
              <a:buNone/>
            </a:pPr>
            <a:r>
              <a:rPr lang="it-IT" sz="2600" b="1">
                <a:ea typeface="Lucida Sans Unicode" pitchFamily="34" charset="0"/>
                <a:cs typeface="Mangal" pitchFamily="2"/>
              </a:rPr>
              <a:t>Batteria per la Valutazione della Scrittura e della Competenza Ortografica</a:t>
            </a:r>
          </a:p>
          <a:p>
            <a:pPr marL="431800" indent="-323850" hangingPunct="0">
              <a:spcAft>
                <a:spcPts val="1413"/>
              </a:spcAft>
              <a:buSzPct val="45000"/>
              <a:buFont typeface="StarSymbol"/>
              <a:buNone/>
            </a:pPr>
            <a:r>
              <a:rPr lang="it-IT" sz="2600" b="1">
                <a:ea typeface="Lucida Sans Unicode" pitchFamily="34" charset="0"/>
                <a:cs typeface="Mangal" pitchFamily="2"/>
              </a:rPr>
              <a:t>-</a:t>
            </a:r>
            <a:r>
              <a:rPr lang="it-IT" sz="2600">
                <a:ea typeface="Lucida Sans Unicode" pitchFamily="34" charset="0"/>
                <a:cs typeface="Mangal" pitchFamily="2"/>
              </a:rPr>
              <a:t>Dettato di un brano</a:t>
            </a:r>
          </a:p>
          <a:p>
            <a:pPr marL="431800" indent="-323850" hangingPunct="0">
              <a:spcAft>
                <a:spcPts val="1413"/>
              </a:spcAft>
              <a:buSzPct val="45000"/>
              <a:buFont typeface="StarSymbol"/>
              <a:buNone/>
            </a:pPr>
            <a:r>
              <a:rPr lang="it-IT" sz="2600">
                <a:ea typeface="Lucida Sans Unicode" pitchFamily="34" charset="0"/>
                <a:cs typeface="Mangal" pitchFamily="2"/>
              </a:rPr>
              <a:t>- Prova di Descrizione e Narrazione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6963" y="0"/>
            <a:ext cx="5346700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Immagin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4325" y="0"/>
            <a:ext cx="7127875" cy="1153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4325" y="-468313"/>
            <a:ext cx="7343775" cy="802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1008063" y="539750"/>
            <a:ext cx="9072562" cy="7794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>
              <a:spcAft>
                <a:spcPts val="0"/>
              </a:spcAft>
              <a:buFont typeface="StarSymbol"/>
              <a:buNone/>
              <a:defRPr/>
            </a:pPr>
            <a:r>
              <a:rPr lang="it-IT" dirty="0">
                <a:solidFill>
                  <a:schemeClr val="tx2">
                    <a:satMod val="130000"/>
                  </a:schemeClr>
                </a:solidFill>
              </a:rPr>
              <a:t>AREA DELLA SCRITTURA</a:t>
            </a:r>
          </a:p>
        </p:txBody>
      </p:sp>
      <p:sp>
        <p:nvSpPr>
          <p:cNvPr id="50178" name="Segnaposto testo 2"/>
          <p:cNvSpPr>
            <a:spLocks noGrp="1"/>
          </p:cNvSpPr>
          <p:nvPr>
            <p:ph type="body" idx="4294967295"/>
          </p:nvPr>
        </p:nvSpPr>
        <p:spPr>
          <a:xfrm>
            <a:off x="1008063" y="1763713"/>
            <a:ext cx="9072562" cy="4338637"/>
          </a:xfrm>
        </p:spPr>
        <p:txBody>
          <a:bodyPr>
            <a:spAutoFit/>
          </a:bodyPr>
          <a:lstStyle/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None/>
            </a:pPr>
            <a:r>
              <a:rPr lang="it-IT" sz="2800" smtClean="0">
                <a:latin typeface="Arial" charset="0"/>
                <a:ea typeface="Lucida Sans Unicode" pitchFamily="34" charset="0"/>
                <a:cs typeface="Mangal" pitchFamily="2"/>
              </a:rPr>
              <a:t>La prova si compone di 4 tavole (2 per la prova di descrizione e 2 per la prova di narrazione) suddivise per classe frequentata (fino alla fine della quinta elementare)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it-IT" sz="2800" smtClean="0">
                <a:latin typeface="Arial" charset="0"/>
                <a:ea typeface="Lucida Sans Unicode" pitchFamily="34" charset="0"/>
                <a:cs typeface="Mangal" pitchFamily="2"/>
              </a:rPr>
              <a:t>Poichè il bambino/ragazzino deve sia descrivere che narrare in completa autonomia, questa prova permette di valutare il controllo dell'errore in fase di pianificazione di un testo scritto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it-IT" sz="2800" smtClean="0">
                <a:latin typeface="Arial" charset="0"/>
                <a:ea typeface="Lucida Sans Unicode" pitchFamily="34" charset="0"/>
                <a:cs typeface="Mangal" pitchFamily="2"/>
              </a:rPr>
              <a:t>Informazioni per la scuola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84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84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84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5763" y="0"/>
            <a:ext cx="8064500" cy="738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84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84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179388"/>
            <a:ext cx="4681538" cy="624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6" name="Immagin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00675" y="188913"/>
            <a:ext cx="4411663" cy="623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1152525" y="539750"/>
            <a:ext cx="9072563" cy="7794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>
              <a:spcAft>
                <a:spcPts val="0"/>
              </a:spcAft>
              <a:buFont typeface="StarSymbol"/>
              <a:buNone/>
              <a:defRPr/>
            </a:pPr>
            <a:r>
              <a:rPr lang="it-IT" dirty="0">
                <a:solidFill>
                  <a:schemeClr val="tx2">
                    <a:satMod val="130000"/>
                  </a:schemeClr>
                </a:solidFill>
              </a:rPr>
              <a:t>AREA DELLA SCRITTURA</a:t>
            </a:r>
          </a:p>
        </p:txBody>
      </p:sp>
      <p:sp>
        <p:nvSpPr>
          <p:cNvPr id="58370" name="Segnaposto testo 2"/>
          <p:cNvSpPr>
            <a:spLocks noGrp="1"/>
          </p:cNvSpPr>
          <p:nvPr>
            <p:ph type="body" idx="4294967295"/>
          </p:nvPr>
        </p:nvSpPr>
        <p:spPr>
          <a:xfrm>
            <a:off x="1152525" y="1763713"/>
            <a:ext cx="9072563" cy="4267200"/>
          </a:xfrm>
        </p:spPr>
        <p:txBody>
          <a:bodyPr>
            <a:spAutoFit/>
          </a:bodyPr>
          <a:lstStyle/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None/>
            </a:pPr>
            <a:r>
              <a:rPr lang="it-IT" sz="3200" smtClean="0">
                <a:latin typeface="Arial" charset="0"/>
                <a:ea typeface="Lucida Sans Unicode" pitchFamily="34" charset="0"/>
                <a:cs typeface="Mangal" pitchFamily="2"/>
              </a:rPr>
              <a:t>Tipologia di errori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it-IT" sz="3200" b="1" u="sng" smtClean="0">
                <a:latin typeface="Arial" charset="0"/>
                <a:ea typeface="Lucida Sans Unicode" pitchFamily="34" charset="0"/>
                <a:cs typeface="Mangal" pitchFamily="2"/>
              </a:rPr>
              <a:t>Errori fonologici</a:t>
            </a:r>
            <a:r>
              <a:rPr lang="it-IT" sz="3200" u="sng" smtClean="0">
                <a:latin typeface="Arial" charset="0"/>
                <a:ea typeface="Lucida Sans Unicode" pitchFamily="34" charset="0"/>
                <a:cs typeface="Mangal" pitchFamily="2"/>
              </a:rPr>
              <a:t>:</a:t>
            </a:r>
            <a:r>
              <a:rPr lang="it-IT" sz="3200" smtClean="0">
                <a:latin typeface="Arial" charset="0"/>
                <a:ea typeface="Lucida Sans Unicode" pitchFamily="34" charset="0"/>
                <a:cs typeface="Mangal" pitchFamily="2"/>
              </a:rPr>
              <a:t> errori in cui non è rispettato il rapporto tra fonemi e grafemi: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it-IT" sz="3200" smtClean="0">
                <a:latin typeface="Arial" charset="0"/>
                <a:ea typeface="Lucida Sans Unicode" pitchFamily="34" charset="0"/>
                <a:cs typeface="Mangal" pitchFamily="2"/>
              </a:rPr>
              <a:t>- scambio di grafemi (es. “folpe” per “volpe”)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it-IT" sz="3200" smtClean="0">
                <a:latin typeface="Arial" charset="0"/>
                <a:ea typeface="Lucida Sans Unicode" pitchFamily="34" charset="0"/>
                <a:cs typeface="Mangal" pitchFamily="2"/>
              </a:rPr>
              <a:t>- omissione o aggiunta di lettere o sillabe (es. “taolo” per “tavolo”)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it-IT" sz="3200" smtClean="0">
                <a:latin typeface="Arial" charset="0"/>
                <a:ea typeface="Lucida Sans Unicode" pitchFamily="34" charset="0"/>
                <a:cs typeface="Mangal" pitchFamily="2"/>
              </a:rPr>
              <a:t>- inversione (es. “li” per “il”)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1152525" y="179388"/>
            <a:ext cx="9072563" cy="1262062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>
              <a:spcAft>
                <a:spcPts val="0"/>
              </a:spcAft>
              <a:buFont typeface="StarSymbol"/>
              <a:buNone/>
              <a:defRPr/>
            </a:pPr>
            <a:r>
              <a:rPr lang="it-IT" dirty="0">
                <a:solidFill>
                  <a:schemeClr val="tx2">
                    <a:satMod val="130000"/>
                  </a:schemeClr>
                </a:solidFill>
              </a:rPr>
              <a:t>AREA DELLA SCRITTURA</a:t>
            </a:r>
          </a:p>
        </p:txBody>
      </p:sp>
      <p:sp>
        <p:nvSpPr>
          <p:cNvPr id="60418" name="Segnaposto testo 2"/>
          <p:cNvSpPr>
            <a:spLocks noGrp="1"/>
          </p:cNvSpPr>
          <p:nvPr>
            <p:ph type="body" idx="4294967295"/>
          </p:nvPr>
        </p:nvSpPr>
        <p:spPr>
          <a:xfrm>
            <a:off x="1152525" y="1619250"/>
            <a:ext cx="9072563" cy="5695950"/>
          </a:xfrm>
        </p:spPr>
        <p:txBody>
          <a:bodyPr/>
          <a:lstStyle/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it-IT" sz="3200" b="1" u="sng" smtClean="0">
                <a:latin typeface="Arial" charset="0"/>
                <a:ea typeface="Lucida Sans Unicode" pitchFamily="34" charset="0"/>
                <a:cs typeface="Mangal" pitchFamily="2"/>
              </a:rPr>
              <a:t>Errori non-fonologici</a:t>
            </a:r>
            <a:r>
              <a:rPr lang="it-IT" sz="2800" smtClean="0">
                <a:latin typeface="Arial" charset="0"/>
                <a:ea typeface="Lucida Sans Unicode" pitchFamily="34" charset="0"/>
                <a:cs typeface="Mangal" pitchFamily="2"/>
              </a:rPr>
              <a:t>:  errori nella rappresentazione ortografica (visiva) delle parole senza errori nel rapporto tra fonemi e grafemi: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it-IT" sz="2800" smtClean="0">
                <a:latin typeface="Arial" charset="0"/>
                <a:ea typeface="Lucida Sans Unicode" pitchFamily="34" charset="0"/>
                <a:cs typeface="Mangal" pitchFamily="2"/>
              </a:rPr>
              <a:t>- separazione illegale (es. “in sieme” per “insieme”)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it-IT" sz="2800" smtClean="0">
                <a:latin typeface="Arial" charset="0"/>
                <a:ea typeface="Lucida Sans Unicode" pitchFamily="34" charset="0"/>
                <a:cs typeface="Mangal" pitchFamily="2"/>
              </a:rPr>
              <a:t>- fusione illegale (es. “lacqua” per “l'acqua”)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it-IT" sz="2800" smtClean="0">
                <a:latin typeface="Arial" charset="0"/>
                <a:ea typeface="Lucida Sans Unicode" pitchFamily="34" charset="0"/>
                <a:cs typeface="Mangal" pitchFamily="2"/>
              </a:rPr>
              <a:t>- scambio grafema omofono non omografo ( es. “lago” per “l'ago”)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it-IT" sz="2800" smtClean="0">
                <a:latin typeface="Arial" charset="0"/>
                <a:ea typeface="Lucida Sans Unicode" pitchFamily="34" charset="0"/>
                <a:cs typeface="Mangal" pitchFamily="2"/>
              </a:rPr>
              <a:t>- omissione/aggiunta di “h”: (es. “ha casa” per “a casa”)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1152525" y="539750"/>
            <a:ext cx="9072563" cy="7794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>
              <a:spcAft>
                <a:spcPts val="0"/>
              </a:spcAft>
              <a:buFont typeface="StarSymbol"/>
              <a:buNone/>
              <a:defRPr/>
            </a:pPr>
            <a:r>
              <a:rPr lang="it-IT" dirty="0">
                <a:solidFill>
                  <a:schemeClr val="tx2">
                    <a:satMod val="130000"/>
                  </a:schemeClr>
                </a:solidFill>
              </a:rPr>
              <a:t>AREA DELLA SCRITTURA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1152525" y="1835150"/>
            <a:ext cx="9072563" cy="1776413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it-IT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9pPr>
          </a:lstStyle>
          <a:p>
            <a:pPr fontAlgn="auto">
              <a:defRPr/>
            </a:pPr>
            <a:r>
              <a:rPr dirty="0"/>
              <a:t>ALTRI ERRORI:</a:t>
            </a:r>
          </a:p>
          <a:p>
            <a:pPr lvl="1" fontAlgn="auto" hangingPunct="0">
              <a:buFont typeface="StarSymbol"/>
              <a:buNone/>
              <a:defRPr/>
            </a:pPr>
            <a:r>
              <a:rPr dirty="0"/>
              <a:t>-Omissione e aggiunta di accenti</a:t>
            </a:r>
          </a:p>
          <a:p>
            <a:pPr marL="539832" lvl="1" indent="0" fontAlgn="auto" hangingPunct="0">
              <a:buFont typeface="StarSymbol"/>
              <a:buNone/>
              <a:defRPr/>
            </a:pPr>
            <a:r>
              <a:rPr dirty="0" smtClean="0"/>
              <a:t>-Omissione </a:t>
            </a:r>
            <a:r>
              <a:rPr dirty="0"/>
              <a:t>o aggiunta di doppia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1152525" y="539750"/>
            <a:ext cx="9072563" cy="7794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>
              <a:spcAft>
                <a:spcPts val="0"/>
              </a:spcAft>
              <a:buFont typeface="StarSymbol"/>
              <a:buNone/>
              <a:defRPr/>
            </a:pPr>
            <a:r>
              <a:rPr lang="it-IT" dirty="0">
                <a:solidFill>
                  <a:schemeClr val="tx2">
                    <a:satMod val="130000"/>
                  </a:schemeClr>
                </a:solidFill>
              </a:rPr>
              <a:t>AREA DELLA SCRITTURA</a:t>
            </a:r>
          </a:p>
        </p:txBody>
      </p:sp>
      <p:sp>
        <p:nvSpPr>
          <p:cNvPr id="64514" name="Segnaposto testo 2"/>
          <p:cNvSpPr>
            <a:spLocks noGrp="1"/>
          </p:cNvSpPr>
          <p:nvPr>
            <p:ph type="body" idx="4294967295"/>
          </p:nvPr>
        </p:nvSpPr>
        <p:spPr>
          <a:xfrm>
            <a:off x="1152525" y="1685925"/>
            <a:ext cx="9072563" cy="4989513"/>
          </a:xfrm>
        </p:spPr>
        <p:txBody>
          <a:bodyPr/>
          <a:lstStyle/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it-IT" sz="2600" smtClean="0">
                <a:latin typeface="Arial" charset="0"/>
                <a:ea typeface="Lucida Sans Unicode" pitchFamily="34" charset="0"/>
                <a:cs typeface="Mangal" pitchFamily="2"/>
              </a:rPr>
              <a:t>COMPETENZA GRAFO-MOTORIA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it-IT" sz="2600" smtClean="0">
                <a:latin typeface="Arial" charset="0"/>
                <a:ea typeface="Lucida Sans Unicode" pitchFamily="34" charset="0"/>
                <a:cs typeface="Mangal" pitchFamily="2"/>
              </a:rPr>
              <a:t>PROVE UTILIZZATE</a:t>
            </a:r>
            <a:r>
              <a:rPr lang="it-IT" sz="3200" smtClean="0">
                <a:latin typeface="Arial" charset="0"/>
                <a:ea typeface="Lucida Sans Unicode" pitchFamily="34" charset="0"/>
                <a:cs typeface="Mangal" pitchFamily="2"/>
              </a:rPr>
              <a:t>: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endParaRPr lang="it-IT" sz="3200" smtClean="0">
              <a:latin typeface="Arial" charset="0"/>
              <a:ea typeface="Lucida Sans Unicode" pitchFamily="34" charset="0"/>
              <a:cs typeface="Mangal" pitchFamily="2"/>
            </a:endParaRPr>
          </a:p>
        </p:txBody>
      </p:sp>
      <p:sp>
        <p:nvSpPr>
          <p:cNvPr id="64515" name="CasellaDiTesto 3"/>
          <p:cNvSpPr txBox="1">
            <a:spLocks noChangeArrowheads="1"/>
          </p:cNvSpPr>
          <p:nvPr/>
        </p:nvSpPr>
        <p:spPr bwMode="auto">
          <a:xfrm>
            <a:off x="1152525" y="2998788"/>
            <a:ext cx="8240713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31800" indent="-323850" hangingPunct="0">
              <a:spcAft>
                <a:spcPts val="1413"/>
              </a:spcAft>
              <a:buSzPct val="45000"/>
              <a:buFont typeface="StarSymbol"/>
              <a:buNone/>
            </a:pPr>
            <a:r>
              <a:rPr lang="it-IT" sz="2600" b="1">
                <a:solidFill>
                  <a:srgbClr val="000000"/>
                </a:solidFill>
                <a:ea typeface="Lucida Sans Unicode" pitchFamily="34" charset="0"/>
                <a:cs typeface="Mangal" pitchFamily="2"/>
              </a:rPr>
              <a:t>.Batteria per la Valutazione della Scrittura e della Competenza Ortografica</a:t>
            </a:r>
          </a:p>
          <a:p>
            <a:pPr marL="431800" indent="-323850" hangingPunct="0">
              <a:spcAft>
                <a:spcPts val="1413"/>
              </a:spcAft>
              <a:buSzPct val="45000"/>
              <a:buFont typeface="StarSymbol"/>
              <a:buNone/>
            </a:pPr>
            <a:r>
              <a:rPr lang="it-IT" sz="2600">
                <a:solidFill>
                  <a:srgbClr val="000000"/>
                </a:solidFill>
                <a:ea typeface="Lucida Sans Unicode" pitchFamily="34" charset="0"/>
                <a:cs typeface="Mangal" pitchFamily="2"/>
              </a:rPr>
              <a:t>Prove di velocità di scrittura (valutano il numero di grafemi scritti nell'unità di tempo)</a:t>
            </a:r>
          </a:p>
          <a:p>
            <a:pPr marL="431800" indent="-323850" hangingPunct="0"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it-IT" sz="2600">
                <a:solidFill>
                  <a:srgbClr val="000000"/>
                </a:solidFill>
                <a:ea typeface="Lucida Sans Unicode" pitchFamily="34" charset="0"/>
                <a:cs typeface="Mangal" pitchFamily="2"/>
              </a:rPr>
              <a:t>AREA ORTOGRAFICA ( scrittura di numeri)</a:t>
            </a:r>
          </a:p>
          <a:p>
            <a:pPr marL="431800" indent="-323850" hangingPunct="0"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it-IT" sz="2600">
                <a:solidFill>
                  <a:srgbClr val="000000"/>
                </a:solidFill>
                <a:ea typeface="Lucida Sans Unicode" pitchFamily="34" charset="0"/>
                <a:cs typeface="Mangal" pitchFamily="2"/>
              </a:rPr>
              <a:t>CONVERSIONE GRAFEMA-FONEMA (scrittura parola “uno”)</a:t>
            </a:r>
          </a:p>
          <a:p>
            <a:pPr marL="431800" indent="-323850" hangingPunct="0"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it-IT" sz="2600">
                <a:solidFill>
                  <a:srgbClr val="000000"/>
                </a:solidFill>
                <a:ea typeface="Lucida Sans Unicode" pitchFamily="34" charset="0"/>
                <a:cs typeface="Mangal" pitchFamily="2"/>
              </a:rPr>
              <a:t>COMPETENZA GRAFO-MOTORIA (Scrittura “le”)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8288" y="436563"/>
            <a:ext cx="6011862" cy="681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9363" y="552450"/>
            <a:ext cx="5256212" cy="700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1079500" y="107950"/>
            <a:ext cx="9072563" cy="12620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>
              <a:spcAft>
                <a:spcPts val="0"/>
              </a:spcAft>
              <a:buFont typeface="StarSymbol"/>
              <a:buNone/>
              <a:defRPr/>
            </a:pPr>
            <a:r>
              <a:rPr lang="it-IT" dirty="0">
                <a:solidFill>
                  <a:schemeClr val="tx2">
                    <a:satMod val="130000"/>
                  </a:schemeClr>
                </a:solidFill>
              </a:rPr>
              <a:t>AREA DELLA SCRITTURA</a:t>
            </a:r>
          </a:p>
        </p:txBody>
      </p:sp>
      <p:sp>
        <p:nvSpPr>
          <p:cNvPr id="68610" name="Segnaposto testo 2"/>
          <p:cNvSpPr>
            <a:spLocks noGrp="1"/>
          </p:cNvSpPr>
          <p:nvPr>
            <p:ph type="body" idx="4294967295"/>
          </p:nvPr>
        </p:nvSpPr>
        <p:spPr>
          <a:xfrm>
            <a:off x="1152525" y="1619250"/>
            <a:ext cx="9072563" cy="6296025"/>
          </a:xfrm>
        </p:spPr>
        <p:txBody>
          <a:bodyPr/>
          <a:lstStyle/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None/>
            </a:pPr>
            <a:r>
              <a:rPr lang="it-IT" sz="3200" b="1" smtClean="0">
                <a:latin typeface="Arial" charset="0"/>
                <a:ea typeface="Lucida Sans Unicode" pitchFamily="34" charset="0"/>
                <a:cs typeface="Mangal" pitchFamily="2"/>
              </a:rPr>
              <a:t>Strumenti compensativi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it-IT" sz="2000" smtClean="0">
                <a:latin typeface="Arial" charset="0"/>
                <a:ea typeface="Lucida Sans Unicode" pitchFamily="34" charset="0"/>
                <a:cs typeface="Mangal" pitchFamily="2"/>
              </a:rPr>
              <a:t>SW di video scrittura con correttore ortografico e predizione ortografica da usare anche in classe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it-IT" sz="2000" smtClean="0">
                <a:latin typeface="Arial" charset="0"/>
                <a:ea typeface="Lucida Sans Unicode" pitchFamily="34" charset="0"/>
                <a:cs typeface="Mangal" pitchFamily="2"/>
              </a:rPr>
              <a:t>SW di riconoscimento vocale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it-IT" sz="2000" smtClean="0">
                <a:latin typeface="Arial" charset="0"/>
                <a:ea typeface="Lucida Sans Unicode" pitchFamily="34" charset="0"/>
                <a:cs typeface="Mangal" pitchFamily="2"/>
              </a:rPr>
              <a:t>Uso di tabelle compensative con gli errori più frequenti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it-IT" sz="2000" smtClean="0">
                <a:latin typeface="Arial" charset="0"/>
                <a:ea typeface="Lucida Sans Unicode" pitchFamily="34" charset="0"/>
                <a:cs typeface="Mangal" pitchFamily="2"/>
              </a:rPr>
              <a:t>Uso di tabelle compensative con le regole ortografiche di base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it-IT" sz="2000" smtClean="0">
                <a:latin typeface="Arial" charset="0"/>
                <a:ea typeface="Lucida Sans Unicode" pitchFamily="34" charset="0"/>
                <a:cs typeface="Mangal" pitchFamily="2"/>
              </a:rPr>
              <a:t>Uso di fogli con righe, quadretti e spaziatura adattati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it-IT" sz="3200" b="1" smtClean="0">
                <a:latin typeface="Arial" charset="0"/>
                <a:ea typeface="Lucida Sans Unicode" pitchFamily="34" charset="0"/>
                <a:cs typeface="Mangal" pitchFamily="2"/>
              </a:rPr>
              <a:t>Misure Dispensative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it-IT" sz="2000" smtClean="0">
                <a:latin typeface="Arial" charset="0"/>
                <a:ea typeface="Lucida Sans Unicode" pitchFamily="34" charset="0"/>
                <a:cs typeface="Mangal" pitchFamily="2"/>
              </a:rPr>
              <a:t>Evitare di prendere appunti favorendo l'uso del registratore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it-IT" sz="2000" smtClean="0">
                <a:latin typeface="Arial" charset="0"/>
                <a:ea typeface="Lucida Sans Unicode" pitchFamily="34" charset="0"/>
                <a:cs typeface="Mangal" pitchFamily="2"/>
              </a:rPr>
              <a:t>Non considerare gli errori ortografici ma solo il contenuto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endParaRPr lang="it-IT" sz="3200" smtClean="0">
              <a:latin typeface="Arial" charset="0"/>
              <a:ea typeface="Lucida Sans Unicode" pitchFamily="34" charset="0"/>
              <a:cs typeface="Mangal" pitchFamily="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1152525" y="539750"/>
            <a:ext cx="9072563" cy="7794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>
              <a:spcAft>
                <a:spcPts val="0"/>
              </a:spcAft>
              <a:buFont typeface="StarSymbol"/>
              <a:buNone/>
              <a:defRPr/>
            </a:pPr>
            <a:r>
              <a:rPr lang="it-IT" dirty="0">
                <a:solidFill>
                  <a:schemeClr val="tx2">
                    <a:satMod val="130000"/>
                  </a:schemeClr>
                </a:solidFill>
              </a:rPr>
              <a:t>PROVE DI VALUTAZIONE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1008063" y="1403350"/>
            <a:ext cx="9072562" cy="5783263"/>
          </a:xfrm>
        </p:spPr>
        <p:txBody>
          <a:bodyPr>
            <a:normAutofit fontScale="92500" lnSpcReduction="10000"/>
          </a:bodyPr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it-IT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9pPr>
          </a:lstStyle>
          <a:p>
            <a:pPr fontAlgn="auto">
              <a:buFont typeface="StarSymbol"/>
              <a:buNone/>
              <a:defRPr/>
            </a:pPr>
            <a:r>
              <a:rPr dirty="0" smtClean="0"/>
              <a:t>        </a:t>
            </a:r>
            <a:r>
              <a:rPr dirty="0" err="1" smtClean="0"/>
              <a:t>Tests</a:t>
            </a:r>
            <a:r>
              <a:rPr dirty="0" smtClean="0"/>
              <a:t> </a:t>
            </a:r>
            <a:r>
              <a:rPr dirty="0"/>
              <a:t>utilizzati:</a:t>
            </a:r>
          </a:p>
          <a:p>
            <a:pPr fontAlgn="auto">
              <a:defRPr/>
            </a:pPr>
            <a:r>
              <a:rPr sz="2600" dirty="0"/>
              <a:t>DDE-2 (2007) (Dislessia e Disortografia evolutiva)</a:t>
            </a:r>
          </a:p>
          <a:p>
            <a:pPr fontAlgn="auto">
              <a:defRPr/>
            </a:pPr>
            <a:r>
              <a:rPr sz="2600" dirty="0"/>
              <a:t>PROVE MT (2002) (Prove di lettura Correttezza e rapidità)</a:t>
            </a:r>
          </a:p>
          <a:p>
            <a:pPr fontAlgn="auto">
              <a:defRPr/>
            </a:pPr>
            <a:r>
              <a:rPr sz="2600" dirty="0"/>
              <a:t>BRANO MT (2002) (Prove di comprensione)</a:t>
            </a:r>
          </a:p>
          <a:p>
            <a:pPr fontAlgn="auto">
              <a:defRPr/>
            </a:pPr>
            <a:r>
              <a:rPr sz="2600" dirty="0"/>
              <a:t>PROVE MT Avanzate (2010) (Prove di comprensione e Prove di lettura Correttezza e rapidità) per la scuola secondaria di secondo grado</a:t>
            </a:r>
          </a:p>
          <a:p>
            <a:pPr fontAlgn="auto">
              <a:defRPr/>
            </a:pPr>
            <a:r>
              <a:rPr sz="2600" dirty="0"/>
              <a:t>Batteria per la Valutazione della Scrittura e della Competenza Ortografica (2000)</a:t>
            </a:r>
          </a:p>
          <a:p>
            <a:pPr fontAlgn="auto">
              <a:defRPr/>
            </a:pPr>
            <a:r>
              <a:rPr sz="2600" dirty="0"/>
              <a:t>AC-MT 6-11 (2002) e AC-Mt 11-14 ( 2003) AC-MT Avanzate (2010) per la scuola secondaria di secondo grado</a:t>
            </a:r>
          </a:p>
          <a:p>
            <a:pPr fontAlgn="auto">
              <a:defRPr/>
            </a:pPr>
            <a:r>
              <a:rPr sz="2600" dirty="0"/>
              <a:t>BDE (2004</a:t>
            </a:r>
            <a:r>
              <a:rPr sz="2600" dirty="0" smtClean="0"/>
              <a:t>) Batteria per </a:t>
            </a:r>
            <a:r>
              <a:rPr sz="2600" dirty="0" err="1"/>
              <a:t>D</a:t>
            </a:r>
            <a:r>
              <a:rPr sz="2600" dirty="0" err="1" smtClean="0"/>
              <a:t>iscalculia</a:t>
            </a:r>
            <a:r>
              <a:rPr sz="2600" dirty="0" smtClean="0"/>
              <a:t> Evolutiva</a:t>
            </a:r>
            <a:endParaRPr sz="2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68425" y="2051050"/>
            <a:ext cx="8164513" cy="16240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2">
                    <a:satMod val="130000"/>
                  </a:schemeClr>
                </a:solidFill>
              </a:rPr>
              <a:t>DISCALCULIA EVOLUTIVA</a:t>
            </a:r>
            <a:endParaRPr lang="it-IT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79563" y="2039938"/>
            <a:ext cx="8164512" cy="1931987"/>
          </a:xfrm>
        </p:spPr>
        <p:txBody>
          <a:bodyPr>
            <a:normAutofit/>
          </a:bodyPr>
          <a:lstStyle/>
          <a:p>
            <a:pPr fontAlgn="auto">
              <a:spcBef>
                <a:spcPts val="661"/>
              </a:spcBef>
              <a:spcAft>
                <a:spcPts val="0"/>
              </a:spcAft>
              <a:buFont typeface="Wingdings 2"/>
              <a:buNone/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it-IT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mtClean="0"/>
              <a:t>Sulla base delle segnalazioni fatte dalla scuola si calcola che in Italia il </a:t>
            </a:r>
          </a:p>
          <a:p>
            <a:pPr>
              <a:buFont typeface="Wingdings 2" pitchFamily="18" charset="2"/>
              <a:buNone/>
            </a:pPr>
            <a:r>
              <a:rPr lang="it-IT" smtClean="0"/>
              <a:t>  20 % circa degli studenti incontra difficoltà nell’apprendimento del sistema dei numeri.</a:t>
            </a:r>
          </a:p>
          <a:p>
            <a:endParaRPr lang="it-IT" smtClean="0"/>
          </a:p>
          <a:p>
            <a:pPr>
              <a:buFont typeface="Wingdings 2" pitchFamily="18" charset="2"/>
              <a:buNone/>
            </a:pPr>
            <a:r>
              <a:rPr lang="it-IT" smtClean="0"/>
              <a:t>                       (Lucangeli et al 2006)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it-IT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72706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Secondo i dati  solo 2,5% della popolazione scolastica presenta difficoltà nella matematica in comorbidità con altri disturbi e solo  0,5-1% presenta discalculia evolutiva.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it-IT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73730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Tali dati indicano che solo il 90% delle segnalazioni  è costituito da casi di difficoltà di apprendimento e non di disturbo specifico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79563" y="396875"/>
            <a:ext cx="8164512" cy="16224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2">
                    <a:satMod val="130000"/>
                  </a:schemeClr>
                </a:solidFill>
              </a:rPr>
              <a:t>Differenza tra difficoltà e disturbo</a:t>
            </a:r>
            <a:endParaRPr lang="it-IT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52525" y="2266950"/>
            <a:ext cx="8424863" cy="4608513"/>
          </a:xfrm>
        </p:spPr>
        <p:txBody>
          <a:bodyPr>
            <a:normAutofit lnSpcReduction="10000"/>
          </a:bodyPr>
          <a:lstStyle/>
          <a:p>
            <a:pPr fontAlgn="auto">
              <a:spcBef>
                <a:spcPts val="661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it-IT" dirty="0"/>
              <a:t>Spesso le parole “</a:t>
            </a:r>
            <a:r>
              <a:rPr lang="it-IT" b="1" dirty="0"/>
              <a:t>difficoltà” </a:t>
            </a:r>
            <a:r>
              <a:rPr lang="it-IT" dirty="0"/>
              <a:t>e </a:t>
            </a:r>
            <a:r>
              <a:rPr lang="it-IT" b="1" dirty="0"/>
              <a:t>“disturbo” </a:t>
            </a:r>
            <a:r>
              <a:rPr lang="it-IT" dirty="0"/>
              <a:t>vengono utilizzate indistintamente, eppure, </a:t>
            </a:r>
            <a:r>
              <a:rPr lang="it-IT" dirty="0" smtClean="0"/>
              <a:t>ognuna di </a:t>
            </a:r>
            <a:r>
              <a:rPr lang="it-IT" dirty="0"/>
              <a:t>esse si riferisce a situazioni molto diverse e con prognosi assai differenti.</a:t>
            </a:r>
          </a:p>
          <a:p>
            <a:pPr fontAlgn="auto">
              <a:spcBef>
                <a:spcPts val="661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it-IT" dirty="0"/>
              <a:t>Quando si parla di </a:t>
            </a:r>
            <a:r>
              <a:rPr lang="it-IT" b="1" dirty="0"/>
              <a:t>difficoltà</a:t>
            </a:r>
            <a:r>
              <a:rPr lang="it-IT" dirty="0"/>
              <a:t> di apprendimento si fa riferimento a qualsiasi difficoltà che </a:t>
            </a:r>
            <a:r>
              <a:rPr lang="it-IT" dirty="0" smtClean="0"/>
              <a:t>uno studente </a:t>
            </a:r>
            <a:r>
              <a:rPr lang="it-IT" dirty="0"/>
              <a:t>incontra durante il suo percorso di studi</a:t>
            </a:r>
            <a:r>
              <a:rPr lang="it-IT" dirty="0" smtClean="0"/>
              <a:t>.</a:t>
            </a:r>
            <a:r>
              <a:rPr lang="it-IT" dirty="0"/>
              <a:t> </a:t>
            </a:r>
            <a:endParaRPr lang="it-IT" dirty="0" smtClean="0"/>
          </a:p>
          <a:p>
            <a:pPr fontAlgn="auto">
              <a:spcBef>
                <a:spcPts val="661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it-IT" dirty="0" smtClean="0"/>
              <a:t>La categoria </a:t>
            </a:r>
            <a:r>
              <a:rPr lang="it-IT" dirty="0"/>
              <a:t>dei </a:t>
            </a:r>
            <a:r>
              <a:rPr lang="it-IT" b="1" dirty="0" smtClean="0"/>
              <a:t>disturbi evolutivi specifici   dell’apprendimento </a:t>
            </a:r>
            <a:r>
              <a:rPr lang="it-IT" dirty="0" smtClean="0"/>
              <a:t>fa </a:t>
            </a:r>
            <a:r>
              <a:rPr lang="it-IT" dirty="0"/>
              <a:t>riferimento a problematiche più gravi </a:t>
            </a:r>
            <a:r>
              <a:rPr lang="it-IT" dirty="0" smtClean="0"/>
              <a:t>e dall’evoluzione </a:t>
            </a:r>
            <a:r>
              <a:rPr lang="it-IT" dirty="0"/>
              <a:t>incerta.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it-IT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75778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488" indent="0">
              <a:buFont typeface="Wingdings 2" pitchFamily="18" charset="2"/>
              <a:buNone/>
            </a:pPr>
            <a:r>
              <a:rPr lang="it-IT" sz="3200" b="1" smtClean="0"/>
              <a:t>“Difficoltà” </a:t>
            </a:r>
            <a:r>
              <a:rPr lang="it-IT" sz="3200" smtClean="0"/>
              <a:t>e </a:t>
            </a:r>
            <a:r>
              <a:rPr lang="it-IT" sz="3200" b="1" smtClean="0"/>
              <a:t>“disturbo” </a:t>
            </a:r>
            <a:r>
              <a:rPr lang="it-IT" sz="3200" smtClean="0"/>
              <a:t>dunque non sono sinonimi e devono perciò essere usati in maniera corretta a seconda della situazione a cui facciamo riferimento, in modo da non attribuire etichette pesanti ed errate a bambini che, con un aiuto mirato , possono recuperare le loro difficoltà, o per non sottovalutare situazioni che richiedono un intervento specifico e qualificato.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11300" y="755650"/>
            <a:ext cx="8266113" cy="12604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2">
                    <a:satMod val="130000"/>
                  </a:schemeClr>
                </a:solidFill>
              </a:rPr>
              <a:t>Classificazione della </a:t>
            </a:r>
            <a:r>
              <a:rPr lang="it-IT" dirty="0" err="1" smtClean="0">
                <a:solidFill>
                  <a:schemeClr val="tx2">
                    <a:satMod val="130000"/>
                  </a:schemeClr>
                </a:solidFill>
              </a:rPr>
              <a:t>discalculia</a:t>
            </a:r>
            <a:r>
              <a:rPr lang="it-IT" dirty="0" smtClean="0">
                <a:solidFill>
                  <a:schemeClr val="tx2">
                    <a:satMod val="130000"/>
                  </a:schemeClr>
                </a:solidFill>
              </a:rPr>
              <a:t> evolutiva</a:t>
            </a:r>
            <a:endParaRPr lang="it-IT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76802" name="Segnaposto contenuto 2"/>
          <p:cNvSpPr>
            <a:spLocks noGrp="1"/>
          </p:cNvSpPr>
          <p:nvPr>
            <p:ph idx="1"/>
          </p:nvPr>
        </p:nvSpPr>
        <p:spPr>
          <a:xfrm>
            <a:off x="1368425" y="2232025"/>
            <a:ext cx="8266113" cy="5292725"/>
          </a:xfrm>
        </p:spPr>
        <p:txBody>
          <a:bodyPr/>
          <a:lstStyle/>
          <a:p>
            <a:r>
              <a:rPr lang="it-IT" smtClean="0"/>
              <a:t>La Consensus Conference, basandosi sui risultati della più recente ricerca scientifica, ha individuato </a:t>
            </a:r>
            <a:r>
              <a:rPr lang="it-IT" b="1" smtClean="0"/>
              <a:t>due profili</a:t>
            </a:r>
            <a:r>
              <a:rPr lang="it-IT" smtClean="0"/>
              <a:t> distinti di disturbo specifico del calcolo (discalculia).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2">
                    <a:satMod val="130000"/>
                  </a:schemeClr>
                </a:solidFill>
              </a:rPr>
              <a:t>Primo profilo</a:t>
            </a:r>
            <a:endParaRPr lang="it-IT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03177" indent="-312462" fontAlgn="auto">
              <a:spcBef>
                <a:spcPts val="661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it-IT" dirty="0"/>
              <a:t>La prima tipologia di </a:t>
            </a:r>
            <a:r>
              <a:rPr lang="it-IT" dirty="0" err="1"/>
              <a:t>discalculia</a:t>
            </a:r>
            <a:r>
              <a:rPr lang="it-IT" dirty="0"/>
              <a:t> è da intendersi come una sorta di “cecità ai numeri”, ossia come l’incapacità del soggetto di comprendere e manipolare le numerosità.</a:t>
            </a:r>
          </a:p>
          <a:p>
            <a:pPr marL="403177" indent="-312462" fontAlgn="auto">
              <a:spcBef>
                <a:spcPts val="661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it-IT" dirty="0"/>
              <a:t>Nei bambini </a:t>
            </a:r>
            <a:r>
              <a:rPr lang="it-IT" dirty="0" err="1"/>
              <a:t>discalculici</a:t>
            </a:r>
            <a:r>
              <a:rPr lang="it-IT" dirty="0"/>
              <a:t> si evidenziano infatti difficoltà proprio nell’esecuzione </a:t>
            </a:r>
            <a:r>
              <a:rPr lang="it-IT" dirty="0" smtClean="0"/>
              <a:t>di compiti </a:t>
            </a:r>
            <a:r>
              <a:rPr lang="it-IT" dirty="0"/>
              <a:t>molto semplici (</a:t>
            </a:r>
            <a:r>
              <a:rPr lang="it-IT" dirty="0" err="1"/>
              <a:t>counting</a:t>
            </a:r>
            <a:r>
              <a:rPr lang="it-IT" dirty="0"/>
              <a:t>, confronto di quantità, </a:t>
            </a:r>
            <a:r>
              <a:rPr lang="it-IT" dirty="0" err="1"/>
              <a:t>subitizing</a:t>
            </a:r>
            <a:r>
              <a:rPr lang="it-IT" dirty="0"/>
              <a:t>...) e queste </a:t>
            </a:r>
            <a:r>
              <a:rPr lang="it-IT" dirty="0" smtClean="0"/>
              <a:t>difficoltà costituiscono </a:t>
            </a:r>
            <a:r>
              <a:rPr lang="it-IT" dirty="0"/>
              <a:t>un ostacolo anche all’acquisizione delle abilità matematiche superiori.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2">
                    <a:satMod val="130000"/>
                  </a:schemeClr>
                </a:solidFill>
              </a:rPr>
              <a:t>Secondo profilo</a:t>
            </a:r>
            <a:endParaRPr lang="it-IT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78850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Il secondo profilo di discalculia riconosciuto dalla Consensus Conference si riferisce invece in modo specifico alle difficoltà nell’acquisizione delle procedure e degli algoritmi del calcolo (lettura, scrittura e messa in colonna dei numeri, recupero dei fatti numerici e degli algoritmi del calcolo scritto).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650" y="420688"/>
            <a:ext cx="8569325" cy="5508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it-IT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79500" y="1908175"/>
            <a:ext cx="9361488" cy="4895850"/>
          </a:xfrm>
        </p:spPr>
        <p:txBody>
          <a:bodyPr>
            <a:normAutofit/>
          </a:bodyPr>
          <a:lstStyle/>
          <a:p>
            <a:pPr fontAlgn="auto">
              <a:spcBef>
                <a:spcPts val="661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it-IT" dirty="0"/>
              <a:t>Dall’osservazione degli errori commessi</a:t>
            </a:r>
          </a:p>
          <a:p>
            <a:pPr fontAlgn="auto">
              <a:spcBef>
                <a:spcPts val="661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it-IT" dirty="0"/>
              <a:t>da bambini con difficoltà di calcolo, </a:t>
            </a:r>
            <a:r>
              <a:rPr lang="it-IT" dirty="0" smtClean="0"/>
              <a:t>si sono ipotizzati tre </a:t>
            </a:r>
            <a:r>
              <a:rPr lang="it-IT" dirty="0"/>
              <a:t>tipi di </a:t>
            </a:r>
            <a:r>
              <a:rPr lang="it-IT" dirty="0" err="1"/>
              <a:t>discalculia</a:t>
            </a:r>
            <a:r>
              <a:rPr lang="it-IT" dirty="0" smtClean="0"/>
              <a:t>:</a:t>
            </a:r>
          </a:p>
          <a:p>
            <a:pPr fontAlgn="auto">
              <a:spcBef>
                <a:spcPts val="661"/>
              </a:spcBef>
              <a:spcAft>
                <a:spcPts val="0"/>
              </a:spcAft>
              <a:buFont typeface="Wingdings 2"/>
              <a:buNone/>
              <a:defRPr/>
            </a:pPr>
            <a:endParaRPr lang="it-IT" dirty="0"/>
          </a:p>
          <a:p>
            <a:pPr fontAlgn="auto">
              <a:spcBef>
                <a:spcPts val="661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it-IT" dirty="0" err="1" smtClean="0"/>
              <a:t>Discalculia</a:t>
            </a:r>
            <a:r>
              <a:rPr lang="it-IT" dirty="0"/>
              <a:t> </a:t>
            </a:r>
            <a:r>
              <a:rPr lang="it-IT" dirty="0" smtClean="0"/>
              <a:t>per le cifre</a:t>
            </a:r>
          </a:p>
          <a:p>
            <a:pPr fontAlgn="auto">
              <a:spcBef>
                <a:spcPts val="661"/>
              </a:spcBef>
              <a:spcAft>
                <a:spcPts val="0"/>
              </a:spcAft>
              <a:buFont typeface="Wingdings 2"/>
              <a:buNone/>
              <a:defRPr/>
            </a:pPr>
            <a:endParaRPr lang="it-IT" dirty="0"/>
          </a:p>
          <a:p>
            <a:pPr fontAlgn="auto">
              <a:spcBef>
                <a:spcPts val="661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it-IT" dirty="0" err="1" smtClean="0"/>
              <a:t>Discalculia</a:t>
            </a:r>
            <a:r>
              <a:rPr lang="it-IT" dirty="0" smtClean="0"/>
              <a:t>  procedurale</a:t>
            </a:r>
          </a:p>
          <a:p>
            <a:pPr fontAlgn="auto">
              <a:spcBef>
                <a:spcPts val="661"/>
              </a:spcBef>
              <a:spcAft>
                <a:spcPts val="0"/>
              </a:spcAft>
              <a:buFont typeface="Wingdings 2"/>
              <a:buNone/>
              <a:defRPr/>
            </a:pPr>
            <a:endParaRPr lang="it-IT" dirty="0"/>
          </a:p>
          <a:p>
            <a:pPr fontAlgn="auto">
              <a:spcBef>
                <a:spcPts val="661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it-IT" dirty="0" err="1" smtClean="0"/>
              <a:t>Discalculia</a:t>
            </a:r>
            <a:r>
              <a:rPr lang="it-IT" dirty="0" smtClean="0"/>
              <a:t> per i fatti aritmetici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1152525" y="539750"/>
            <a:ext cx="9072563" cy="7794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>
              <a:spcAft>
                <a:spcPts val="0"/>
              </a:spcAft>
              <a:buFont typeface="StarSymbol"/>
              <a:buNone/>
              <a:defRPr/>
            </a:pPr>
            <a:r>
              <a:rPr lang="it-IT" dirty="0">
                <a:solidFill>
                  <a:schemeClr val="tx2">
                    <a:satMod val="130000"/>
                  </a:schemeClr>
                </a:solidFill>
              </a:rPr>
              <a:t>AREA DELLA LETTURA</a:t>
            </a:r>
          </a:p>
        </p:txBody>
      </p:sp>
      <p:sp>
        <p:nvSpPr>
          <p:cNvPr id="22530" name="Segnaposto testo 2"/>
          <p:cNvSpPr>
            <a:spLocks noGrp="1"/>
          </p:cNvSpPr>
          <p:nvPr>
            <p:ph type="body" idx="4294967295"/>
          </p:nvPr>
        </p:nvSpPr>
        <p:spPr>
          <a:xfrm>
            <a:off x="1152525" y="1763713"/>
            <a:ext cx="9072563" cy="5297487"/>
          </a:xfrm>
        </p:spPr>
        <p:txBody>
          <a:bodyPr>
            <a:spAutoFit/>
          </a:bodyPr>
          <a:lstStyle/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None/>
            </a:pPr>
            <a:r>
              <a:rPr lang="it-IT" sz="3200" smtClean="0">
                <a:latin typeface="Arial" charset="0"/>
                <a:ea typeface="Lucida Sans Unicode" pitchFamily="34" charset="0"/>
                <a:cs typeface="Mangal" pitchFamily="2"/>
              </a:rPr>
              <a:t>PROVE UTILIZZATE: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it-IT" sz="3200" b="1" smtClean="0">
                <a:latin typeface="Arial" charset="0"/>
                <a:ea typeface="Lucida Sans Unicode" pitchFamily="34" charset="0"/>
                <a:cs typeface="Mangal" pitchFamily="2"/>
              </a:rPr>
              <a:t>DDE-2: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it-IT" sz="3200" smtClean="0">
                <a:latin typeface="Arial" charset="0"/>
                <a:ea typeface="Lucida Sans Unicode" pitchFamily="34" charset="0"/>
                <a:cs typeface="Mangal" pitchFamily="2"/>
              </a:rPr>
              <a:t>- Lettura di liste di parole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it-IT" sz="3200" smtClean="0">
                <a:latin typeface="Arial" charset="0"/>
                <a:ea typeface="Lucida Sans Unicode" pitchFamily="34" charset="0"/>
                <a:cs typeface="Mangal" pitchFamily="2"/>
              </a:rPr>
              <a:t>- Lettura di liste di non-parole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it-IT" sz="3200" b="1" smtClean="0">
                <a:latin typeface="Arial" charset="0"/>
                <a:ea typeface="Lucida Sans Unicode" pitchFamily="34" charset="0"/>
                <a:cs typeface="Mangal" pitchFamily="2"/>
              </a:rPr>
              <a:t>PROVE MT: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it-IT" sz="3200" smtClean="0">
                <a:latin typeface="Arial" charset="0"/>
                <a:ea typeface="Lucida Sans Unicode" pitchFamily="34" charset="0"/>
                <a:cs typeface="Mangal" pitchFamily="2"/>
              </a:rPr>
              <a:t>- Lettura di brano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it-IT" sz="3200" smtClean="0">
                <a:latin typeface="Arial" charset="0"/>
                <a:ea typeface="Lucida Sans Unicode" pitchFamily="34" charset="0"/>
                <a:cs typeface="Mangal" pitchFamily="2"/>
              </a:rPr>
              <a:t>- Prova di Comprensione del Testo</a:t>
            </a:r>
          </a:p>
          <a:p>
            <a:pPr marL="431800" indent="-32385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endParaRPr lang="it-IT" sz="3200" smtClean="0">
              <a:latin typeface="Arial" charset="0"/>
              <a:ea typeface="Lucida Sans Unicode" pitchFamily="34" charset="0"/>
              <a:cs typeface="Mangal" pitchFamily="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ctrTitle"/>
          </p:nvPr>
        </p:nvSpPr>
        <p:spPr>
          <a:xfrm>
            <a:off x="1152525" y="466725"/>
            <a:ext cx="8567738" cy="5762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err="1" smtClean="0">
                <a:solidFill>
                  <a:schemeClr val="tx2">
                    <a:satMod val="130000"/>
                  </a:schemeClr>
                </a:solidFill>
              </a:rPr>
              <a:t>Discalculia</a:t>
            </a:r>
            <a:r>
              <a:rPr lang="it-IT" dirty="0" smtClean="0">
                <a:solidFill>
                  <a:schemeClr val="tx2">
                    <a:satMod val="130000"/>
                  </a:schemeClr>
                </a:solidFill>
              </a:rPr>
              <a:t> per le cifre</a:t>
            </a:r>
            <a:endParaRPr lang="it-IT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>
          <a:xfrm>
            <a:off x="1206500" y="1547813"/>
            <a:ext cx="8856663" cy="5100637"/>
          </a:xfrm>
        </p:spPr>
        <p:txBody>
          <a:bodyPr>
            <a:normAutofit/>
          </a:bodyPr>
          <a:lstStyle/>
          <a:p>
            <a:pPr fontAlgn="auto">
              <a:spcBef>
                <a:spcPts val="661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it-IT" dirty="0"/>
              <a:t>D</a:t>
            </a:r>
            <a:r>
              <a:rPr lang="it-IT" dirty="0" smtClean="0"/>
              <a:t>ifficoltà </a:t>
            </a:r>
            <a:r>
              <a:rPr lang="it-IT" dirty="0"/>
              <a:t>nell’acquisizione dei processi lessicali legati sia </a:t>
            </a:r>
            <a:r>
              <a:rPr lang="it-IT" dirty="0" smtClean="0"/>
              <a:t>alla comprensione </a:t>
            </a:r>
            <a:r>
              <a:rPr lang="it-IT" dirty="0"/>
              <a:t>che alla produzione del numero. </a:t>
            </a:r>
            <a:endParaRPr lang="it-IT" dirty="0" smtClean="0"/>
          </a:p>
          <a:p>
            <a:pPr fontAlgn="auto">
              <a:spcBef>
                <a:spcPts val="661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it-IT" dirty="0" smtClean="0"/>
              <a:t>Gli </a:t>
            </a:r>
            <a:r>
              <a:rPr lang="it-IT" dirty="0"/>
              <a:t>errori vengono commessi in compiti di</a:t>
            </a:r>
          </a:p>
          <a:p>
            <a:pPr fontAlgn="auto">
              <a:spcBef>
                <a:spcPts val="661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it-IT" dirty="0"/>
              <a:t>ripetizione, scrittura e lettura, sia di numeri arabici, che di numeri espressi in codice </a:t>
            </a:r>
            <a:r>
              <a:rPr lang="it-IT" dirty="0" smtClean="0"/>
              <a:t>verbale.</a:t>
            </a:r>
          </a:p>
          <a:p>
            <a:pPr fontAlgn="auto">
              <a:spcBef>
                <a:spcPts val="661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it-IT" dirty="0" smtClean="0"/>
              <a:t>Per esempio</a:t>
            </a:r>
            <a:r>
              <a:rPr lang="it-IT" dirty="0"/>
              <a:t>:</a:t>
            </a:r>
          </a:p>
          <a:p>
            <a:pPr fontAlgn="auto">
              <a:spcBef>
                <a:spcPts val="661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it-IT" dirty="0" err="1" smtClean="0"/>
              <a:t>milledodici</a:t>
            </a:r>
            <a:r>
              <a:rPr lang="it-IT" dirty="0" smtClean="0"/>
              <a:t>= 112</a:t>
            </a:r>
            <a:endParaRPr lang="it-IT" dirty="0"/>
          </a:p>
          <a:p>
            <a:pPr fontAlgn="auto">
              <a:spcBef>
                <a:spcPts val="661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it-IT" dirty="0"/>
              <a:t>8483 = </a:t>
            </a:r>
            <a:r>
              <a:rPr lang="it-IT" dirty="0" err="1"/>
              <a:t>ottomilaquattrocentoottantaquattro</a:t>
            </a:r>
            <a:r>
              <a:rPr lang="it-IT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 err="1" smtClean="0">
                <a:solidFill>
                  <a:schemeClr val="tx2">
                    <a:satMod val="130000"/>
                  </a:schemeClr>
                </a:solidFill>
              </a:rPr>
              <a:t>Discalculia</a:t>
            </a:r>
            <a:r>
              <a:rPr lang="it-IT" dirty="0" smtClean="0">
                <a:solidFill>
                  <a:schemeClr val="tx2">
                    <a:satMod val="130000"/>
                  </a:schemeClr>
                </a:solidFill>
              </a:rPr>
              <a:t> procedurale</a:t>
            </a:r>
            <a:endParaRPr lang="it-IT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90715" indent="0" fontAlgn="auto">
              <a:spcBef>
                <a:spcPts val="661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it-IT" dirty="0"/>
              <a:t>D</a:t>
            </a:r>
            <a:r>
              <a:rPr lang="it-IT" dirty="0" smtClean="0"/>
              <a:t>ifficoltà </a:t>
            </a:r>
            <a:r>
              <a:rPr lang="it-IT" dirty="0"/>
              <a:t>nell’acquisizione delle procedure e degli </a:t>
            </a:r>
            <a:r>
              <a:rPr lang="it-IT" dirty="0" smtClean="0"/>
              <a:t>algoritmi implicati </a:t>
            </a:r>
            <a:r>
              <a:rPr lang="it-IT" dirty="0"/>
              <a:t>nel sistema del calcolo. </a:t>
            </a:r>
            <a:endParaRPr lang="it-IT" dirty="0" smtClean="0"/>
          </a:p>
          <a:p>
            <a:pPr marL="90715" indent="0" fontAlgn="auto">
              <a:spcBef>
                <a:spcPts val="661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it-IT" dirty="0" smtClean="0"/>
              <a:t>Il </a:t>
            </a:r>
            <a:r>
              <a:rPr lang="it-IT" dirty="0"/>
              <a:t>soggetto non presenta nessun tipo di difficoltà nell’area </a:t>
            </a:r>
            <a:r>
              <a:rPr lang="it-IT" dirty="0" smtClean="0"/>
              <a:t>della </a:t>
            </a:r>
            <a:r>
              <a:rPr lang="it-IT" dirty="0" err="1" smtClean="0"/>
              <a:t>processazione</a:t>
            </a:r>
            <a:r>
              <a:rPr lang="it-IT" dirty="0" smtClean="0"/>
              <a:t> </a:t>
            </a:r>
            <a:r>
              <a:rPr lang="it-IT" dirty="0"/>
              <a:t>numerica, e neppure nella conoscenza dei fatti aritmetici, ma la capacità di </a:t>
            </a:r>
            <a:r>
              <a:rPr lang="it-IT" dirty="0" smtClean="0"/>
              <a:t>applicare correttamente </a:t>
            </a:r>
            <a:r>
              <a:rPr lang="it-IT" dirty="0"/>
              <a:t>le procedure di calcolo risulta molto compromessa: commette errori di riporto, di</a:t>
            </a:r>
          </a:p>
          <a:p>
            <a:pPr marL="90715" indent="0" fontAlgn="auto">
              <a:spcBef>
                <a:spcPts val="661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it-IT" dirty="0" smtClean="0"/>
              <a:t> incolonnamento</a:t>
            </a:r>
            <a:r>
              <a:rPr lang="it-IT" dirty="0"/>
              <a:t>, di prestito…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9863" y="755650"/>
            <a:ext cx="8266112" cy="12604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2">
                    <a:satMod val="130000"/>
                  </a:schemeClr>
                </a:solidFill>
              </a:rPr>
              <a:t>Errori </a:t>
            </a:r>
            <a:r>
              <a:rPr lang="it-IT" dirty="0">
                <a:solidFill>
                  <a:schemeClr val="tx2">
                    <a:satMod val="130000"/>
                  </a:schemeClr>
                </a:solidFill>
              </a:rPr>
              <a:t>procedurali e di applicazione di </a:t>
            </a:r>
            <a:r>
              <a:rPr lang="it-IT" dirty="0" smtClean="0">
                <a:solidFill>
                  <a:schemeClr val="tx2">
                    <a:satMod val="130000"/>
                  </a:schemeClr>
                </a:solidFill>
              </a:rPr>
              <a:t>strategie </a:t>
            </a:r>
            <a:endParaRPr lang="it-IT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2946" name="Segnaposto contenuto 2"/>
          <p:cNvSpPr>
            <a:spLocks noGrp="1"/>
          </p:cNvSpPr>
          <p:nvPr>
            <p:ph idx="1"/>
          </p:nvPr>
        </p:nvSpPr>
        <p:spPr>
          <a:xfrm>
            <a:off x="1368425" y="2411413"/>
            <a:ext cx="8266113" cy="5292725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it-IT" smtClean="0"/>
              <a:t>Ne sono esempio gli errori di quei bambini che pur avendo appreso procedure di conteggio facilitanti, si aiutano ancora con procedure più immature. </a:t>
            </a:r>
          </a:p>
          <a:p>
            <a:pPr marL="0" indent="0">
              <a:buFont typeface="Wingdings 2" pitchFamily="18" charset="2"/>
              <a:buNone/>
            </a:pPr>
            <a:r>
              <a:rPr lang="it-IT" smtClean="0"/>
              <a:t>Per esempio : nell’addizione 2+5, partono da 2 e aggiungono 5 invece che il contrario.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 err="1" smtClean="0">
                <a:solidFill>
                  <a:schemeClr val="tx2">
                    <a:satMod val="130000"/>
                  </a:schemeClr>
                </a:solidFill>
              </a:rPr>
              <a:t>Discalculia</a:t>
            </a:r>
            <a:r>
              <a:rPr lang="it-IT" dirty="0" smtClean="0">
                <a:solidFill>
                  <a:schemeClr val="tx2">
                    <a:satMod val="130000"/>
                  </a:schemeClr>
                </a:solidFill>
              </a:rPr>
              <a:t> per i fatti aritmetici</a:t>
            </a:r>
            <a:endParaRPr lang="it-IT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90715" indent="0" fontAlgn="auto">
              <a:spcBef>
                <a:spcPts val="661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it-IT" dirty="0"/>
              <a:t>D</a:t>
            </a:r>
            <a:r>
              <a:rPr lang="it-IT" dirty="0" smtClean="0"/>
              <a:t>ifficoltà </a:t>
            </a:r>
            <a:r>
              <a:rPr lang="it-IT" dirty="0"/>
              <a:t>nell’acquisizione dei fatti numerici all’interno </a:t>
            </a:r>
            <a:r>
              <a:rPr lang="it-IT" dirty="0" smtClean="0"/>
              <a:t>del sistema </a:t>
            </a:r>
            <a:r>
              <a:rPr lang="it-IT" dirty="0"/>
              <a:t>del calcolo, mentre la capacità di elaborazione dei numeri è intatta, così come la </a:t>
            </a:r>
            <a:r>
              <a:rPr lang="it-IT" dirty="0" smtClean="0"/>
              <a:t>conoscenza delle </a:t>
            </a:r>
            <a:r>
              <a:rPr lang="it-IT" dirty="0"/>
              <a:t>procedure di calcolo. </a:t>
            </a:r>
            <a:endParaRPr lang="it-IT" dirty="0" smtClean="0"/>
          </a:p>
          <a:p>
            <a:pPr marL="90715" indent="0" fontAlgn="auto">
              <a:spcBef>
                <a:spcPts val="661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it-IT" dirty="0" smtClean="0"/>
              <a:t>Il </a:t>
            </a:r>
            <a:r>
              <a:rPr lang="it-IT" dirty="0"/>
              <a:t>soggetto compie due tipi di errori: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gli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errori di «confine»</a:t>
            </a:r>
            <a:r>
              <a:rPr lang="it-IT" b="1" dirty="0"/>
              <a:t> </a:t>
            </a:r>
            <a:r>
              <a:rPr lang="it-IT" dirty="0" smtClean="0"/>
              <a:t>determinati dalla </a:t>
            </a:r>
            <a:r>
              <a:rPr lang="it-IT" dirty="0"/>
              <a:t>inappropriata attivazione di altre tabelline confinanti (come per esempio 6 X 3 = 21) e </a:t>
            </a:r>
            <a:r>
              <a:rPr lang="it-IT" b="1" dirty="0"/>
              <a:t>errori </a:t>
            </a:r>
            <a:r>
              <a:rPr lang="it-IT" b="1" dirty="0" smtClean="0"/>
              <a:t>di «slittamento</a:t>
            </a:r>
            <a:r>
              <a:rPr lang="it-IT" b="1" dirty="0"/>
              <a:t>» </a:t>
            </a:r>
            <a:r>
              <a:rPr lang="it-IT" dirty="0"/>
              <a:t>in cui una cifra è corretta, l’altra è sbagliata (come per esempio 4 X 3 = 11).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11300" y="755650"/>
            <a:ext cx="8266113" cy="12604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2">
                    <a:satMod val="130000"/>
                  </a:schemeClr>
                </a:solidFill>
              </a:rPr>
              <a:t>Errori nel recupero dei fatti aritmetici</a:t>
            </a:r>
            <a:endParaRPr lang="it-IT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4994" name="Segnaposto contenuto 2"/>
          <p:cNvSpPr>
            <a:spLocks noGrp="1"/>
          </p:cNvSpPr>
          <p:nvPr>
            <p:ph idx="1"/>
          </p:nvPr>
        </p:nvSpPr>
        <p:spPr>
          <a:xfrm>
            <a:off x="1439863" y="2232025"/>
            <a:ext cx="8266112" cy="5292725"/>
          </a:xfrm>
        </p:spPr>
        <p:txBody>
          <a:bodyPr/>
          <a:lstStyle/>
          <a:p>
            <a:r>
              <a:rPr lang="it-IT" smtClean="0"/>
              <a:t>in questa categoria vengono inserite tutte quelle situazioni in cui il bambino non è in grado di recuperare dalla memoria a lungo termine il risultato corretto di un fatto aritmetico, ossia di un’operazione base:</a:t>
            </a:r>
          </a:p>
          <a:p>
            <a:r>
              <a:rPr lang="it-IT" smtClean="0"/>
              <a:t>5 + 5 = 25</a:t>
            </a:r>
          </a:p>
          <a:p>
            <a:r>
              <a:rPr lang="it-IT" smtClean="0"/>
              <a:t>3 x 3 = 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2">
                    <a:satMod val="130000"/>
                  </a:schemeClr>
                </a:solidFill>
              </a:rPr>
              <a:t>Analisi degli errori</a:t>
            </a:r>
            <a:endParaRPr lang="it-IT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6018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it-IT" smtClean="0"/>
              <a:t>Grande importanza ricopre l’analisi degli errori commessi dai bambini, poiché da questi si può individuare quale sia l’intervento adeguato, privilegiando, in questo modo ,interventi personalizzati, mirati a potenziare le reali difficoltà del soggetto.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2">
                    <a:satMod val="130000"/>
                  </a:schemeClr>
                </a:solidFill>
              </a:rPr>
              <a:t>Difficoltà </a:t>
            </a:r>
            <a:r>
              <a:rPr lang="it-IT" dirty="0" err="1">
                <a:solidFill>
                  <a:schemeClr val="tx2">
                    <a:satMod val="130000"/>
                  </a:schemeClr>
                </a:solidFill>
              </a:rPr>
              <a:t>visuospaziali</a:t>
            </a:r>
            <a:r>
              <a:rPr lang="it-IT" dirty="0">
                <a:solidFill>
                  <a:schemeClr val="tx2">
                    <a:satMod val="130000"/>
                  </a:schemeClr>
                </a:solidFill>
              </a:rPr>
              <a:t>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auto">
              <a:spcBef>
                <a:spcPts val="661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it-IT" dirty="0" smtClean="0"/>
              <a:t>Categoria </a:t>
            </a:r>
            <a:r>
              <a:rPr lang="it-IT" dirty="0"/>
              <a:t>che fa riferimento a tutti quei problemi di </a:t>
            </a:r>
            <a:r>
              <a:rPr lang="it-IT" dirty="0" smtClean="0"/>
              <a:t>ordine percettivo </a:t>
            </a:r>
            <a:r>
              <a:rPr lang="it-IT" dirty="0"/>
              <a:t>che influiscono negativamente sull’organizzazione spaziale dell’operazione. </a:t>
            </a:r>
            <a:endParaRPr lang="it-IT" dirty="0" smtClean="0"/>
          </a:p>
          <a:p>
            <a:pPr marL="403177" indent="-312462" fontAlgn="auto">
              <a:spcBef>
                <a:spcPts val="661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it-IT" dirty="0" smtClean="0"/>
              <a:t>esempio</a:t>
            </a:r>
            <a:r>
              <a:rPr lang="it-IT" dirty="0"/>
              <a:t>: confondere i segni + e x, incolonnare in maniera errata, errori nell’utilizzo delle </a:t>
            </a:r>
            <a:r>
              <a:rPr lang="it-IT" dirty="0" smtClean="0"/>
              <a:t>procedure di </a:t>
            </a:r>
            <a:r>
              <a:rPr lang="it-IT" dirty="0"/>
              <a:t>prestito e riporto.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1152525" y="250825"/>
            <a:ext cx="9072563" cy="1457325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it-IT" b="1" dirty="0">
                <a:solidFill>
                  <a:schemeClr val="tx2">
                    <a:satMod val="130000"/>
                  </a:schemeClr>
                </a:solidFill>
              </a:rPr>
              <a:t>Prove di analisi dell’eventuale disturbo del calcolo</a:t>
            </a:r>
            <a:endParaRPr lang="it-IT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1152525" y="1835150"/>
            <a:ext cx="9072563" cy="5492750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it-IT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9pPr>
          </a:lstStyle>
          <a:p>
            <a:pPr fontAlgn="auto">
              <a:buFont typeface="Wingdings" panose="05000000000000000000" pitchFamily="2" charset="2"/>
              <a:buChar char="q"/>
              <a:defRPr/>
            </a:pPr>
            <a:r>
              <a:rPr dirty="0" smtClean="0"/>
              <a:t>- AC-MT 6-10 </a:t>
            </a:r>
            <a:r>
              <a:rPr sz="2000" dirty="0"/>
              <a:t>(</a:t>
            </a:r>
            <a:r>
              <a:rPr sz="2000" dirty="0" err="1"/>
              <a:t>Cornoldi,Lucangeli</a:t>
            </a:r>
            <a:r>
              <a:rPr sz="2000" dirty="0"/>
              <a:t>, Bellina, 2002) per la scuola primaria</a:t>
            </a:r>
          </a:p>
          <a:p>
            <a:pPr fontAlgn="auto">
              <a:buFont typeface="Wingdings" panose="05000000000000000000" pitchFamily="2" charset="2"/>
              <a:buChar char="q"/>
              <a:defRPr/>
            </a:pPr>
            <a:r>
              <a:rPr dirty="0"/>
              <a:t>(AC-MT 11-14,</a:t>
            </a:r>
            <a:r>
              <a:rPr sz="2000" dirty="0"/>
              <a:t> </a:t>
            </a:r>
            <a:r>
              <a:rPr sz="2000" dirty="0" err="1"/>
              <a:t>Cornoldi</a:t>
            </a:r>
            <a:r>
              <a:rPr sz="2000" dirty="0"/>
              <a:t>, Cazzola, 2004) per la scuola secondaria di </a:t>
            </a:r>
            <a:r>
              <a:rPr sz="2000" dirty="0" err="1"/>
              <a:t>I°grado</a:t>
            </a:r>
            <a:endParaRPr sz="2000" dirty="0"/>
          </a:p>
          <a:p>
            <a:pPr fontAlgn="auto">
              <a:buFont typeface="Wingdings" panose="05000000000000000000" pitchFamily="2" charset="2"/>
              <a:buChar char="q"/>
              <a:defRPr/>
            </a:pPr>
            <a:r>
              <a:rPr dirty="0" smtClean="0"/>
              <a:t>-PROVE </a:t>
            </a:r>
            <a:r>
              <a:rPr dirty="0"/>
              <a:t>MT </a:t>
            </a:r>
            <a:r>
              <a:rPr dirty="0" smtClean="0"/>
              <a:t>AVANZATE </a:t>
            </a:r>
            <a:r>
              <a:rPr sz="2000" dirty="0"/>
              <a:t>scuola secondaria di secondo grado</a:t>
            </a:r>
          </a:p>
          <a:p>
            <a:pPr marL="565167" indent="-457200" fontAlgn="auto">
              <a:buFont typeface="Wingdings" panose="05000000000000000000" pitchFamily="2" charset="2"/>
              <a:buChar char="q"/>
              <a:defRPr/>
            </a:pPr>
            <a:r>
              <a:rPr dirty="0" smtClean="0"/>
              <a:t> - BDE </a:t>
            </a:r>
            <a:r>
              <a:rPr sz="2000" dirty="0"/>
              <a:t>(dalla terza classe scuola primaria alla seconda classe scuola media)</a:t>
            </a:r>
          </a:p>
          <a:p>
            <a:pPr marL="565167" indent="-457200" fontAlgn="auto">
              <a:buFont typeface="Wingdings" panose="05000000000000000000" pitchFamily="2" charset="2"/>
              <a:buChar char="q"/>
              <a:defRPr/>
            </a:pPr>
            <a:r>
              <a:rPr dirty="0"/>
              <a:t>- </a:t>
            </a:r>
            <a:r>
              <a:rPr dirty="0" smtClean="0"/>
              <a:t>SPM </a:t>
            </a:r>
            <a:r>
              <a:rPr sz="2000" dirty="0"/>
              <a:t>valutazione delle competenze di </a:t>
            </a:r>
            <a:r>
              <a:rPr sz="2000" dirty="0" err="1"/>
              <a:t>problem</a:t>
            </a:r>
            <a:r>
              <a:rPr sz="2000" dirty="0"/>
              <a:t> </a:t>
            </a:r>
            <a:r>
              <a:rPr sz="2000" dirty="0" err="1"/>
              <a:t>solving</a:t>
            </a:r>
            <a:r>
              <a:rPr sz="2000" dirty="0"/>
              <a:t> (della prima classe scuola primaria alla terza classe scuola Media</a:t>
            </a:r>
          </a:p>
          <a:p>
            <a:pPr fontAlgn="auto">
              <a:defRPr/>
            </a:pPr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it-IT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9011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l="2756" t="40796" r="-2756" b="-398"/>
          <a:stretch>
            <a:fillRect/>
          </a:stretch>
        </p:blipFill>
        <p:spPr>
          <a:xfrm>
            <a:off x="2592388" y="684213"/>
            <a:ext cx="9023350" cy="7054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it-IT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91138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32025" y="-2890838"/>
            <a:ext cx="9217025" cy="1119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79563" y="396875"/>
            <a:ext cx="8164512" cy="16224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it-IT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79563" y="2039938"/>
            <a:ext cx="8164512" cy="1931987"/>
          </a:xfrm>
        </p:spPr>
        <p:txBody>
          <a:bodyPr>
            <a:normAutofit/>
          </a:bodyPr>
          <a:lstStyle/>
          <a:p>
            <a:pPr marL="403177" indent="-312462" fontAlgn="auto">
              <a:spcBef>
                <a:spcPts val="661"/>
              </a:spcBef>
              <a:spcAft>
                <a:spcPts val="0"/>
              </a:spcAft>
              <a:buClr>
                <a:srgbClr val="3891A7"/>
              </a:buClr>
              <a:buFont typeface="Wingdings 2"/>
              <a:buChar char=""/>
              <a:defRPr/>
            </a:pPr>
            <a:r>
              <a:rPr lang="it-IT" sz="3500" b="1" dirty="0">
                <a:solidFill>
                  <a:prstClr val="black"/>
                </a:solidFill>
              </a:rPr>
              <a:t>DDE-2:</a:t>
            </a:r>
          </a:p>
          <a:p>
            <a:pPr marL="403177" indent="-312462" fontAlgn="auto">
              <a:spcBef>
                <a:spcPts val="661"/>
              </a:spcBef>
              <a:spcAft>
                <a:spcPts val="0"/>
              </a:spcAft>
              <a:buClr>
                <a:srgbClr val="3891A7"/>
              </a:buClr>
              <a:buFont typeface="Wingdings 2"/>
              <a:buChar char=""/>
              <a:defRPr/>
            </a:pPr>
            <a:r>
              <a:rPr lang="it-IT" sz="3500" dirty="0">
                <a:solidFill>
                  <a:prstClr val="black"/>
                </a:solidFill>
              </a:rPr>
              <a:t>- Lettura di liste di parole</a:t>
            </a:r>
          </a:p>
          <a:p>
            <a:pPr marL="403177" indent="-312462" fontAlgn="auto">
              <a:spcBef>
                <a:spcPts val="661"/>
              </a:spcBef>
              <a:spcAft>
                <a:spcPts val="0"/>
              </a:spcAft>
              <a:buClr>
                <a:srgbClr val="3891A7"/>
              </a:buClr>
              <a:buFont typeface="Wingdings 2"/>
              <a:buChar char=""/>
              <a:defRPr/>
            </a:pPr>
            <a:r>
              <a:rPr lang="it-IT" sz="3500" dirty="0">
                <a:solidFill>
                  <a:prstClr val="black"/>
                </a:solidFill>
              </a:rPr>
              <a:t>- Lettura di liste di non-parole</a:t>
            </a:r>
          </a:p>
          <a:p>
            <a:pPr fontAlgn="auto">
              <a:spcBef>
                <a:spcPts val="661"/>
              </a:spcBef>
              <a:spcAft>
                <a:spcPts val="0"/>
              </a:spcAft>
              <a:buFont typeface="Wingdings 2"/>
              <a:buNone/>
              <a:defRPr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it-IT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92162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l="4231" t="24861" r="-4231" b="7202"/>
          <a:stretch>
            <a:fillRect/>
          </a:stretch>
        </p:blipFill>
        <p:spPr>
          <a:xfrm>
            <a:off x="2376488" y="-252413"/>
            <a:ext cx="8978900" cy="7307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it-IT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93186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l="50346"/>
          <a:stretch>
            <a:fillRect/>
          </a:stretch>
        </p:blipFill>
        <p:spPr>
          <a:xfrm>
            <a:off x="3275013" y="-360363"/>
            <a:ext cx="6059487" cy="80279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it-IT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94210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52525" y="-180975"/>
            <a:ext cx="7775575" cy="8353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it-IT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9523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47925" y="250825"/>
            <a:ext cx="6148388" cy="7632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1223963" y="539750"/>
            <a:ext cx="9072562" cy="77946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>
              <a:spcAft>
                <a:spcPts val="0"/>
              </a:spcAft>
              <a:buFont typeface="StarSymbol"/>
              <a:buNone/>
              <a:defRPr/>
            </a:pPr>
            <a:r>
              <a:rPr lang="it-IT" dirty="0">
                <a:solidFill>
                  <a:schemeClr val="tx2">
                    <a:satMod val="130000"/>
                  </a:schemeClr>
                </a:solidFill>
              </a:rPr>
              <a:t>AREA LOGICO-MATEMATICA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1152525" y="1331913"/>
            <a:ext cx="9072563" cy="6016625"/>
          </a:xfrm>
        </p:spPr>
        <p:txBody>
          <a:bodyPr>
            <a:normAutofit lnSpcReduction="10000"/>
          </a:bodyPr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it-IT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9pPr>
          </a:lstStyle>
          <a:p>
            <a:pPr fontAlgn="auto">
              <a:defRPr/>
            </a:pPr>
            <a:r>
              <a:rPr sz="2800" dirty="0"/>
              <a:t>AREE INDAGATE</a:t>
            </a:r>
            <a:r>
              <a:rPr dirty="0"/>
              <a:t>:</a:t>
            </a:r>
          </a:p>
          <a:p>
            <a:pPr fontAlgn="auto">
              <a:defRPr/>
            </a:pPr>
            <a:r>
              <a:rPr dirty="0"/>
              <a:t>- </a:t>
            </a:r>
            <a:r>
              <a:rPr sz="2600" b="1" dirty="0"/>
              <a:t>Conoscenza Numerica</a:t>
            </a:r>
          </a:p>
          <a:p>
            <a:pPr fontAlgn="auto">
              <a:defRPr/>
            </a:pPr>
            <a:r>
              <a:rPr sz="2400" dirty="0"/>
              <a:t>a) Orientamento Linea dei Numeri</a:t>
            </a:r>
          </a:p>
          <a:p>
            <a:pPr fontAlgn="auto">
              <a:defRPr/>
            </a:pPr>
            <a:r>
              <a:rPr sz="2400" dirty="0"/>
              <a:t>b) Abilità di Codifica Semantica</a:t>
            </a:r>
          </a:p>
          <a:p>
            <a:pPr fontAlgn="auto">
              <a:defRPr/>
            </a:pPr>
            <a:r>
              <a:rPr sz="2400" dirty="0"/>
              <a:t>c)Abilità di Transcodifica</a:t>
            </a:r>
          </a:p>
          <a:p>
            <a:pPr fontAlgn="auto">
              <a:defRPr/>
            </a:pPr>
            <a:r>
              <a:rPr sz="2400" dirty="0"/>
              <a:t>d) recupero dei Fatti Numerici</a:t>
            </a:r>
          </a:p>
          <a:p>
            <a:pPr fontAlgn="auto">
              <a:defRPr/>
            </a:pPr>
            <a:r>
              <a:rPr sz="2400" dirty="0"/>
              <a:t>e) Calcolo a Mente</a:t>
            </a:r>
          </a:p>
          <a:p>
            <a:pPr fontAlgn="auto">
              <a:defRPr/>
            </a:pPr>
            <a:r>
              <a:rPr sz="2400" dirty="0"/>
              <a:t>f)Conteggio progressivo/regressivo</a:t>
            </a:r>
          </a:p>
          <a:p>
            <a:pPr fontAlgn="auto">
              <a:defRPr/>
            </a:pPr>
            <a:r>
              <a:rPr sz="2400" b="1" dirty="0"/>
              <a:t>-</a:t>
            </a:r>
            <a:r>
              <a:rPr sz="2600" b="1" dirty="0"/>
              <a:t> Abilità Aritmetiche di base</a:t>
            </a:r>
          </a:p>
          <a:p>
            <a:pPr fontAlgn="auto">
              <a:defRPr/>
            </a:pPr>
            <a:r>
              <a:rPr sz="2400" dirty="0"/>
              <a:t>a) Risoluzione delle operazioni</a:t>
            </a:r>
          </a:p>
          <a:p>
            <a:pPr fontAlgn="auto">
              <a:defRPr/>
            </a:pPr>
            <a:r>
              <a:rPr b="1" dirty="0"/>
              <a:t>- </a:t>
            </a:r>
            <a:r>
              <a:rPr sz="2400" b="1" dirty="0" err="1"/>
              <a:t>Problem</a:t>
            </a:r>
            <a:r>
              <a:rPr sz="2400" b="1" dirty="0"/>
              <a:t> </a:t>
            </a:r>
            <a:r>
              <a:rPr sz="2400" b="1" dirty="0" err="1"/>
              <a:t>Solving</a:t>
            </a:r>
            <a:endParaRPr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1152525" y="755650"/>
            <a:ext cx="9072563" cy="154781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fontAlgn="auto">
              <a:spcAft>
                <a:spcPts val="0"/>
              </a:spcAft>
              <a:buFont typeface="StarSymbol"/>
              <a:buNone/>
              <a:defRPr/>
            </a:pPr>
            <a:r>
              <a:rPr lang="it-IT" dirty="0" smtClean="0">
                <a:solidFill>
                  <a:schemeClr val="tx2">
                    <a:satMod val="130000"/>
                  </a:schemeClr>
                </a:solidFill>
              </a:rPr>
              <a:t>STRUMENTI COMPENSATIVI E MISURE DISPENSATIVE</a:t>
            </a:r>
            <a:endParaRPr lang="it-IT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1008063" y="2484438"/>
            <a:ext cx="9072562" cy="4989512"/>
          </a:xfrm>
        </p:spPr>
        <p:txBody>
          <a:bodyPr>
            <a:normAutofit/>
          </a:bodyPr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it-IT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it-IT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it-IT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it-IT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Mangal" pitchFamily="2"/>
              </a:defRPr>
            </a:lvl9pPr>
          </a:lstStyle>
          <a:p>
            <a:pPr fontAlgn="auto">
              <a:defRPr/>
            </a:pPr>
            <a:r>
              <a:rPr dirty="0" smtClean="0"/>
              <a:t>Calcolatrice</a:t>
            </a:r>
            <a:r>
              <a:rPr dirty="0"/>
              <a:t>, tabelle e formulari.  </a:t>
            </a:r>
          </a:p>
          <a:p>
            <a:pPr fontAlgn="auto">
              <a:defRPr/>
            </a:pPr>
            <a:r>
              <a:rPr dirty="0" smtClean="0"/>
              <a:t>Evitare </a:t>
            </a:r>
            <a:r>
              <a:rPr dirty="0"/>
              <a:t>dettatura di numeri, consegnare all'alunno materiale già pronto, calcolatrice con sintesi vocale, uso della calcolatrice come strumento di verifica del </a:t>
            </a:r>
            <a:r>
              <a:rPr dirty="0" smtClean="0"/>
              <a:t>risultato</a:t>
            </a:r>
          </a:p>
          <a:p>
            <a:pPr fontAlgn="auto">
              <a:defRPr/>
            </a:pPr>
            <a:r>
              <a:rPr dirty="0" smtClean="0"/>
              <a:t>Uso di </a:t>
            </a:r>
            <a:r>
              <a:rPr dirty="0" err="1" smtClean="0"/>
              <a:t>sw</a:t>
            </a:r>
            <a:r>
              <a:rPr dirty="0" smtClean="0"/>
              <a:t> specifici (</a:t>
            </a:r>
            <a:r>
              <a:rPr dirty="0" err="1" smtClean="0"/>
              <a:t>XLBooks</a:t>
            </a:r>
            <a:r>
              <a:rPr dirty="0"/>
              <a:t>)</a:t>
            </a:r>
            <a:endParaRPr dirty="0" smtClean="0"/>
          </a:p>
          <a:p>
            <a:pPr marL="108000" indent="0" fontAlgn="auto">
              <a:buFont typeface="StarSymbol"/>
              <a:buNone/>
              <a:defRPr/>
            </a:pPr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z="4800" dirty="0">
                <a:solidFill>
                  <a:schemeClr val="tx2">
                    <a:satMod val="130000"/>
                  </a:schemeClr>
                </a:solidFill>
              </a:rPr>
              <a:t>GRAZIE PER L’ATTENZIONE</a:t>
            </a:r>
            <a:endParaRPr lang="it-IT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00354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003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6125" y="2339975"/>
            <a:ext cx="6480175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3963" y="-323850"/>
            <a:ext cx="6135687" cy="867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Immagin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1725" y="466725"/>
            <a:ext cx="6416675" cy="907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it-IT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7650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19363" y="611188"/>
            <a:ext cx="5184775" cy="6276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677</TotalTime>
  <Words>1468</Words>
  <Application>Microsoft Office PowerPoint</Application>
  <PresentationFormat>Personalizzato</PresentationFormat>
  <Paragraphs>180</Paragraphs>
  <Slides>66</Slides>
  <Notes>18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Modello struttura</vt:lpstr>
      </vt:variant>
      <vt:variant>
        <vt:i4>7</vt:i4>
      </vt:variant>
      <vt:variant>
        <vt:lpstr>Titoli diapositive</vt:lpstr>
      </vt:variant>
      <vt:variant>
        <vt:i4>66</vt:i4>
      </vt:variant>
    </vt:vector>
  </HeadingPairs>
  <TitlesOfParts>
    <vt:vector size="84" baseType="lpstr">
      <vt:lpstr>Gill Sans MT</vt:lpstr>
      <vt:lpstr>Arial</vt:lpstr>
      <vt:lpstr>Wingdings 2</vt:lpstr>
      <vt:lpstr>Verdana</vt:lpstr>
      <vt:lpstr>Mangal</vt:lpstr>
      <vt:lpstr>Calibri</vt:lpstr>
      <vt:lpstr>Times New Roman</vt:lpstr>
      <vt:lpstr>Lucida Sans Unicode</vt:lpstr>
      <vt:lpstr>Tahoma</vt:lpstr>
      <vt:lpstr>StarSymbol</vt:lpstr>
      <vt:lpstr>Wingdings</vt:lpstr>
      <vt:lpstr>Solstizio</vt:lpstr>
      <vt:lpstr>Solstizio</vt:lpstr>
      <vt:lpstr>Solstizio</vt:lpstr>
      <vt:lpstr>Solstizio</vt:lpstr>
      <vt:lpstr>Solstizio</vt:lpstr>
      <vt:lpstr>Solstizio</vt:lpstr>
      <vt:lpstr>Solstizio</vt:lpstr>
      <vt:lpstr>LA VALUTAZIONE LOGOPEDICA NEI DISTURBI SPECIFICI DI APPRENDIMENTO</vt:lpstr>
      <vt:lpstr>LA VALUTAZIONE LOGOPEDICA</vt:lpstr>
      <vt:lpstr>Diapositiva 3</vt:lpstr>
      <vt:lpstr>PROVE DI VALUTAZIONE</vt:lpstr>
      <vt:lpstr>AREA DELLA LETTURA</vt:lpstr>
      <vt:lpstr>Diapositiva 6</vt:lpstr>
      <vt:lpstr>Diapositiva 7</vt:lpstr>
      <vt:lpstr>Diapositiva 8</vt:lpstr>
      <vt:lpstr>Diapositiva 9</vt:lpstr>
      <vt:lpstr>Diapositiva 10</vt:lpstr>
      <vt:lpstr>AREA DELLA LETTURA</vt:lpstr>
      <vt:lpstr>AREA DELLA LETTURA</vt:lpstr>
      <vt:lpstr>Diapositiva 13</vt:lpstr>
      <vt:lpstr>AREA DELLA LETTURA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AREA DELLA LETTURA</vt:lpstr>
      <vt:lpstr>AREA DELLA SCRITTURA</vt:lpstr>
      <vt:lpstr>Diapositiva 23</vt:lpstr>
      <vt:lpstr>Diapositiva 24</vt:lpstr>
      <vt:lpstr>Diapositiva 25</vt:lpstr>
      <vt:lpstr>AREA DELLA SCRITTURA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AREA DELLA SCRITTURA</vt:lpstr>
      <vt:lpstr>AREA DELLA SCRITTURA</vt:lpstr>
      <vt:lpstr>AREA DELLA SCRITTURA</vt:lpstr>
      <vt:lpstr>AREA DELLA SCRITTURA</vt:lpstr>
      <vt:lpstr>Diapositiva 37</vt:lpstr>
      <vt:lpstr>Diapositiva 38</vt:lpstr>
      <vt:lpstr>AREA DELLA SCRITTURA</vt:lpstr>
      <vt:lpstr>DISCALCULIA EVOLUTIVA</vt:lpstr>
      <vt:lpstr>Diapositiva 41</vt:lpstr>
      <vt:lpstr>Diapositiva 42</vt:lpstr>
      <vt:lpstr>Diapositiva 43</vt:lpstr>
      <vt:lpstr>Differenza tra difficoltà e disturbo</vt:lpstr>
      <vt:lpstr>Diapositiva 45</vt:lpstr>
      <vt:lpstr>Classificazione della discalculia evolutiva</vt:lpstr>
      <vt:lpstr>Primo profilo</vt:lpstr>
      <vt:lpstr>Secondo profilo</vt:lpstr>
      <vt:lpstr>Diapositiva 49</vt:lpstr>
      <vt:lpstr>Discalculia per le cifre</vt:lpstr>
      <vt:lpstr>Discalculia procedurale</vt:lpstr>
      <vt:lpstr>Errori procedurali e di applicazione di strategie </vt:lpstr>
      <vt:lpstr>Discalculia per i fatti aritmetici</vt:lpstr>
      <vt:lpstr>Errori nel recupero dei fatti aritmetici</vt:lpstr>
      <vt:lpstr>Analisi degli errori</vt:lpstr>
      <vt:lpstr>Difficoltà visuospaziali:</vt:lpstr>
      <vt:lpstr>Prove di analisi dell’eventuale disturbo del calcolo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AREA LOGICO-MATEMATICA</vt:lpstr>
      <vt:lpstr>STRUMENTI COMPENSATIVI E MISURE DISPENSATIVE</vt:lpstr>
      <vt:lpstr>GRAZIE PER L’ATTENZIONE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VALUTAZIONE LOGOPEDICA NEI DISTURBI SPECIFICI DI APPRENDIMENTO</dc:title>
  <dc:creator>simona</dc:creator>
  <cp:lastModifiedBy>conf</cp:lastModifiedBy>
  <cp:revision>93</cp:revision>
  <cp:lastPrinted>2014-01-20T12:59:10Z</cp:lastPrinted>
  <dcterms:created xsi:type="dcterms:W3CDTF">2014-01-20T10:04:55Z</dcterms:created>
  <dcterms:modified xsi:type="dcterms:W3CDTF">2014-01-28T13:51:17Z</dcterms:modified>
</cp:coreProperties>
</file>